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sldIdLst>
    <p:sldId id="256" r:id="rId2"/>
    <p:sldId id="258" r:id="rId3"/>
    <p:sldId id="259" r:id="rId4"/>
    <p:sldId id="264" r:id="rId5"/>
    <p:sldId id="263" r:id="rId6"/>
    <p:sldId id="257" r:id="rId7"/>
    <p:sldId id="265" r:id="rId8"/>
    <p:sldId id="330" r:id="rId9"/>
    <p:sldId id="325" r:id="rId10"/>
    <p:sldId id="324" r:id="rId11"/>
    <p:sldId id="327" r:id="rId12"/>
    <p:sldId id="326" r:id="rId13"/>
    <p:sldId id="260" r:id="rId14"/>
    <p:sldId id="337" r:id="rId15"/>
    <p:sldId id="329" r:id="rId16"/>
    <p:sldId id="266" r:id="rId17"/>
    <p:sldId id="328" r:id="rId18"/>
    <p:sldId id="343" r:id="rId19"/>
    <p:sldId id="345" r:id="rId20"/>
    <p:sldId id="336" r:id="rId21"/>
    <p:sldId id="334" r:id="rId22"/>
    <p:sldId id="333" r:id="rId23"/>
    <p:sldId id="331" r:id="rId24"/>
    <p:sldId id="335" r:id="rId25"/>
    <p:sldId id="332" r:id="rId26"/>
    <p:sldId id="341" r:id="rId27"/>
    <p:sldId id="346" r:id="rId28"/>
    <p:sldId id="339" r:id="rId29"/>
    <p:sldId id="267" r:id="rId30"/>
    <p:sldId id="338" r:id="rId31"/>
    <p:sldId id="261" r:id="rId32"/>
    <p:sldId id="268" r:id="rId33"/>
    <p:sldId id="270" r:id="rId34"/>
    <p:sldId id="271" r:id="rId35"/>
    <p:sldId id="340" r:id="rId36"/>
    <p:sldId id="344" r:id="rId37"/>
    <p:sldId id="323" r:id="rId3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1956B-86AB-4DEE-ABF9-53F29F7E4109}" type="datetimeFigureOut">
              <a:rPr lang="es-ES" smtClean="0"/>
              <a:t>13/02/2024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17CFB3-08E9-43AD-906F-850D3F9D0737}" type="slidenum">
              <a:rPr lang="es-ES" smtClean="0"/>
              <a:t>‹Nº›</a:t>
            </a:fld>
            <a:endParaRPr lang="es-ES"/>
          </a:p>
        </p:txBody>
      </p:sp>
    </p:spTree>
    <p:extLst>
      <p:ext uri="{BB962C8B-B14F-4D97-AF65-F5344CB8AC3E}">
        <p14:creationId xmlns:p14="http://schemas.microsoft.com/office/powerpoint/2010/main" val="1012505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a:extLst>
            <a:ext uri="{FF2B5EF4-FFF2-40B4-BE49-F238E27FC236}">
              <a16:creationId xmlns:a16="http://schemas.microsoft.com/office/drawing/2014/main" id="{876933CE-5E40-F0AC-8F50-256AAEA73875}"/>
            </a:ext>
          </a:extLst>
        </p:cNvPr>
        <p:cNvGrpSpPr/>
        <p:nvPr/>
      </p:nvGrpSpPr>
      <p:grpSpPr>
        <a:xfrm>
          <a:off x="0" y="0"/>
          <a:ext cx="0" cy="0"/>
          <a:chOff x="0" y="0"/>
          <a:chExt cx="0" cy="0"/>
        </a:xfrm>
      </p:grpSpPr>
      <p:sp>
        <p:nvSpPr>
          <p:cNvPr id="377" name="Google Shape;377;p37:notes">
            <a:extLst>
              <a:ext uri="{FF2B5EF4-FFF2-40B4-BE49-F238E27FC236}">
                <a16:creationId xmlns:a16="http://schemas.microsoft.com/office/drawing/2014/main" id="{913DEDB3-4CC2-2626-BD26-10D89360004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37:notes">
            <a:extLst>
              <a:ext uri="{FF2B5EF4-FFF2-40B4-BE49-F238E27FC236}">
                <a16:creationId xmlns:a16="http://schemas.microsoft.com/office/drawing/2014/main" id="{5653B345-F909-8285-C706-19BF098D5E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1097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C168C2-CE79-825B-538E-004D3996BE3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99CF11CC-50CC-5985-90C0-6A273FC2A2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0A611CB1-5BEF-18FC-C7F9-6D9938B60E42}"/>
              </a:ext>
            </a:extLst>
          </p:cNvPr>
          <p:cNvSpPr>
            <a:spLocks noGrp="1"/>
          </p:cNvSpPr>
          <p:nvPr>
            <p:ph type="dt" sz="half" idx="10"/>
          </p:nvPr>
        </p:nvSpPr>
        <p:spPr/>
        <p:txBody>
          <a:bodyPr/>
          <a:lstStyle/>
          <a:p>
            <a:fld id="{D9A7F790-CABA-4B0A-B7EF-0FCCDC171EFA}" type="datetime1">
              <a:rPr lang="es-ES" smtClean="0"/>
              <a:t>13/02/2024</a:t>
            </a:fld>
            <a:endParaRPr lang="es-ES"/>
          </a:p>
        </p:txBody>
      </p:sp>
      <p:sp>
        <p:nvSpPr>
          <p:cNvPr id="5" name="Marcador de pie de página 4">
            <a:extLst>
              <a:ext uri="{FF2B5EF4-FFF2-40B4-BE49-F238E27FC236}">
                <a16:creationId xmlns:a16="http://schemas.microsoft.com/office/drawing/2014/main" id="{AB298080-8C30-45AD-E9CB-2A541C9F795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22BDA9A-9671-5F63-66EA-21CFCEDF33B0}"/>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1069592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3D3FB8-ED58-3D7F-3346-AD4E5C50052B}"/>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66DEAB1-FE46-A956-99C4-4D4CD5216CD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0FC083C-3114-80CD-EACA-687D7C50BA4E}"/>
              </a:ext>
            </a:extLst>
          </p:cNvPr>
          <p:cNvSpPr>
            <a:spLocks noGrp="1"/>
          </p:cNvSpPr>
          <p:nvPr>
            <p:ph type="dt" sz="half" idx="10"/>
          </p:nvPr>
        </p:nvSpPr>
        <p:spPr/>
        <p:txBody>
          <a:bodyPr/>
          <a:lstStyle/>
          <a:p>
            <a:fld id="{AF4CC098-97BD-4E79-9A67-42D378D9B2EC}" type="datetime1">
              <a:rPr lang="es-ES" smtClean="0"/>
              <a:t>13/02/2024</a:t>
            </a:fld>
            <a:endParaRPr lang="es-ES"/>
          </a:p>
        </p:txBody>
      </p:sp>
      <p:sp>
        <p:nvSpPr>
          <p:cNvPr id="5" name="Marcador de pie de página 4">
            <a:extLst>
              <a:ext uri="{FF2B5EF4-FFF2-40B4-BE49-F238E27FC236}">
                <a16:creationId xmlns:a16="http://schemas.microsoft.com/office/drawing/2014/main" id="{855771F9-E227-9182-7FA1-A37345CA592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5B29884-C48A-3E33-D84F-919FC4C2FA94}"/>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425483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CF486C5-D4BC-905C-858B-420B07F6239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B3530AC-5B0E-B3D1-DB47-E7A314F54F9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243E267-5AEE-73CE-5EE3-41E526CA08E4}"/>
              </a:ext>
            </a:extLst>
          </p:cNvPr>
          <p:cNvSpPr>
            <a:spLocks noGrp="1"/>
          </p:cNvSpPr>
          <p:nvPr>
            <p:ph type="dt" sz="half" idx="10"/>
          </p:nvPr>
        </p:nvSpPr>
        <p:spPr/>
        <p:txBody>
          <a:bodyPr/>
          <a:lstStyle/>
          <a:p>
            <a:fld id="{F330BE41-D162-4EDE-9826-C810CBF662F2}" type="datetime1">
              <a:rPr lang="es-ES" smtClean="0"/>
              <a:t>13/02/2024</a:t>
            </a:fld>
            <a:endParaRPr lang="es-ES"/>
          </a:p>
        </p:txBody>
      </p:sp>
      <p:sp>
        <p:nvSpPr>
          <p:cNvPr id="5" name="Marcador de pie de página 4">
            <a:extLst>
              <a:ext uri="{FF2B5EF4-FFF2-40B4-BE49-F238E27FC236}">
                <a16:creationId xmlns:a16="http://schemas.microsoft.com/office/drawing/2014/main" id="{4768478C-7AED-73EF-72C7-0DBD1C48187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B2155F7-762E-EC36-A2C3-4E9401BBE1F8}"/>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315558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25947A-CA8F-4262-24C1-7588B87D598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5C4595A-7D8A-5A40-0177-453A1B59661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C3CBD7E-8D0C-65A5-2DC6-20365645AC67}"/>
              </a:ext>
            </a:extLst>
          </p:cNvPr>
          <p:cNvSpPr>
            <a:spLocks noGrp="1"/>
          </p:cNvSpPr>
          <p:nvPr>
            <p:ph type="dt" sz="half" idx="10"/>
          </p:nvPr>
        </p:nvSpPr>
        <p:spPr/>
        <p:txBody>
          <a:bodyPr/>
          <a:lstStyle/>
          <a:p>
            <a:fld id="{FC6E6B61-110C-406B-880D-28FAD467E221}" type="datetime1">
              <a:rPr lang="es-ES" smtClean="0"/>
              <a:t>13/02/2024</a:t>
            </a:fld>
            <a:endParaRPr lang="es-ES"/>
          </a:p>
        </p:txBody>
      </p:sp>
      <p:sp>
        <p:nvSpPr>
          <p:cNvPr id="5" name="Marcador de pie de página 4">
            <a:extLst>
              <a:ext uri="{FF2B5EF4-FFF2-40B4-BE49-F238E27FC236}">
                <a16:creationId xmlns:a16="http://schemas.microsoft.com/office/drawing/2014/main" id="{1B847574-6EFA-0678-D3A3-BBDCC6FA5C7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BCF3005-88F8-F5B2-CE5E-FC01DB024571}"/>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49518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57CBF9-5AA9-2193-C700-01015DE10A5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4A053F7-67C8-EB07-681E-10D694D208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A57A23D-7261-89C1-5EB1-FBE9D736E6A3}"/>
              </a:ext>
            </a:extLst>
          </p:cNvPr>
          <p:cNvSpPr>
            <a:spLocks noGrp="1"/>
          </p:cNvSpPr>
          <p:nvPr>
            <p:ph type="dt" sz="half" idx="10"/>
          </p:nvPr>
        </p:nvSpPr>
        <p:spPr/>
        <p:txBody>
          <a:bodyPr/>
          <a:lstStyle/>
          <a:p>
            <a:fld id="{57D9639D-3094-4188-BB96-0E49E17AA29F}" type="datetime1">
              <a:rPr lang="es-ES" smtClean="0"/>
              <a:t>13/02/2024</a:t>
            </a:fld>
            <a:endParaRPr lang="es-ES"/>
          </a:p>
        </p:txBody>
      </p:sp>
      <p:sp>
        <p:nvSpPr>
          <p:cNvPr id="5" name="Marcador de pie de página 4">
            <a:extLst>
              <a:ext uri="{FF2B5EF4-FFF2-40B4-BE49-F238E27FC236}">
                <a16:creationId xmlns:a16="http://schemas.microsoft.com/office/drawing/2014/main" id="{E2708A88-6638-F31A-1F7E-B3FE8C24D56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74259AF-4330-3EB1-0817-B90A18AD4F57}"/>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539432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81349E-4971-7998-E212-B7521F681E1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E994485-C3F3-AA1B-2A6E-07CC9A40348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94DCBDE2-E57F-BCEE-B772-5E59AAC33D0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CB7AE94-9236-3D37-1E01-A0BA41999A52}"/>
              </a:ext>
            </a:extLst>
          </p:cNvPr>
          <p:cNvSpPr>
            <a:spLocks noGrp="1"/>
          </p:cNvSpPr>
          <p:nvPr>
            <p:ph type="dt" sz="half" idx="10"/>
          </p:nvPr>
        </p:nvSpPr>
        <p:spPr/>
        <p:txBody>
          <a:bodyPr/>
          <a:lstStyle/>
          <a:p>
            <a:fld id="{2E3C0FC5-A0F2-4E3F-B5B3-04AA16497F6B}" type="datetime1">
              <a:rPr lang="es-ES" smtClean="0"/>
              <a:t>13/02/2024</a:t>
            </a:fld>
            <a:endParaRPr lang="es-ES"/>
          </a:p>
        </p:txBody>
      </p:sp>
      <p:sp>
        <p:nvSpPr>
          <p:cNvPr id="6" name="Marcador de pie de página 5">
            <a:extLst>
              <a:ext uri="{FF2B5EF4-FFF2-40B4-BE49-F238E27FC236}">
                <a16:creationId xmlns:a16="http://schemas.microsoft.com/office/drawing/2014/main" id="{F4250495-CB5D-A070-46A8-29CD9E0A8F3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7A2ED18-D188-CE26-3F42-A1539C63F622}"/>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409952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D6A81-2ADB-3261-7862-3956B45CCDFC}"/>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6794FE3-8220-C720-776F-B2F1141386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B9789ED-AD38-D1E8-9404-B81572B1029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1C05F6B-7141-9ED9-930F-8F93A67F33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ED3ABDF-F3D6-5BE0-E553-FE90FF878A5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EE4D6CE-0B0A-1544-CE32-3A6E6FFF001C}"/>
              </a:ext>
            </a:extLst>
          </p:cNvPr>
          <p:cNvSpPr>
            <a:spLocks noGrp="1"/>
          </p:cNvSpPr>
          <p:nvPr>
            <p:ph type="dt" sz="half" idx="10"/>
          </p:nvPr>
        </p:nvSpPr>
        <p:spPr/>
        <p:txBody>
          <a:bodyPr/>
          <a:lstStyle/>
          <a:p>
            <a:fld id="{9DCDA24A-FD1A-4667-B671-E258515C83CF}" type="datetime1">
              <a:rPr lang="es-ES" smtClean="0"/>
              <a:t>13/02/2024</a:t>
            </a:fld>
            <a:endParaRPr lang="es-ES"/>
          </a:p>
        </p:txBody>
      </p:sp>
      <p:sp>
        <p:nvSpPr>
          <p:cNvPr id="8" name="Marcador de pie de página 7">
            <a:extLst>
              <a:ext uri="{FF2B5EF4-FFF2-40B4-BE49-F238E27FC236}">
                <a16:creationId xmlns:a16="http://schemas.microsoft.com/office/drawing/2014/main" id="{C6ED5D34-47E9-F84E-413C-8DC14A5810B4}"/>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E67ECDA3-B3F2-04E0-8348-3FB61905830F}"/>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860601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0A1880-DE36-009F-316B-EA373CD013A8}"/>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8010B9A-5D69-7D6A-0F5B-EBE999D36609}"/>
              </a:ext>
            </a:extLst>
          </p:cNvPr>
          <p:cNvSpPr>
            <a:spLocks noGrp="1"/>
          </p:cNvSpPr>
          <p:nvPr>
            <p:ph type="dt" sz="half" idx="10"/>
          </p:nvPr>
        </p:nvSpPr>
        <p:spPr/>
        <p:txBody>
          <a:bodyPr/>
          <a:lstStyle/>
          <a:p>
            <a:fld id="{1A99028B-432D-400D-8786-5A7E6A38B212}" type="datetime1">
              <a:rPr lang="es-ES" smtClean="0"/>
              <a:t>13/02/2024</a:t>
            </a:fld>
            <a:endParaRPr lang="es-ES"/>
          </a:p>
        </p:txBody>
      </p:sp>
      <p:sp>
        <p:nvSpPr>
          <p:cNvPr id="4" name="Marcador de pie de página 3">
            <a:extLst>
              <a:ext uri="{FF2B5EF4-FFF2-40B4-BE49-F238E27FC236}">
                <a16:creationId xmlns:a16="http://schemas.microsoft.com/office/drawing/2014/main" id="{D6F26476-9465-5062-554C-061A963D1FAC}"/>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719591DB-59FD-CBC8-A294-A74CEB6E3355}"/>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461693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B785ED4-9673-8167-869C-D2D57A976BAA}"/>
              </a:ext>
            </a:extLst>
          </p:cNvPr>
          <p:cNvSpPr>
            <a:spLocks noGrp="1"/>
          </p:cNvSpPr>
          <p:nvPr>
            <p:ph type="dt" sz="half" idx="10"/>
          </p:nvPr>
        </p:nvSpPr>
        <p:spPr/>
        <p:txBody>
          <a:bodyPr/>
          <a:lstStyle/>
          <a:p>
            <a:fld id="{786B439F-96C7-4D75-B5E8-4997C7F9FC2C}" type="datetime1">
              <a:rPr lang="es-ES" smtClean="0"/>
              <a:t>13/02/2024</a:t>
            </a:fld>
            <a:endParaRPr lang="es-ES"/>
          </a:p>
        </p:txBody>
      </p:sp>
      <p:sp>
        <p:nvSpPr>
          <p:cNvPr id="3" name="Marcador de pie de página 2">
            <a:extLst>
              <a:ext uri="{FF2B5EF4-FFF2-40B4-BE49-F238E27FC236}">
                <a16:creationId xmlns:a16="http://schemas.microsoft.com/office/drawing/2014/main" id="{C0D867B3-C123-B77D-5837-1870BEA57A3D}"/>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026041B-A42B-9892-E0DB-E22F845A9AAA}"/>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085365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F1392-6BC8-3F51-F235-D3BE11426CE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E0C8ED6-0C49-90A9-989F-52F903A08B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D33986B2-E89C-E601-7D9E-3C17D5E3B2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214914F-D2B1-158B-163A-7034F3881FF8}"/>
              </a:ext>
            </a:extLst>
          </p:cNvPr>
          <p:cNvSpPr>
            <a:spLocks noGrp="1"/>
          </p:cNvSpPr>
          <p:nvPr>
            <p:ph type="dt" sz="half" idx="10"/>
          </p:nvPr>
        </p:nvSpPr>
        <p:spPr/>
        <p:txBody>
          <a:bodyPr/>
          <a:lstStyle/>
          <a:p>
            <a:fld id="{01F46BA9-058E-4C28-9590-A12C550DF588}" type="datetime1">
              <a:rPr lang="es-ES" smtClean="0"/>
              <a:t>13/02/2024</a:t>
            </a:fld>
            <a:endParaRPr lang="es-ES"/>
          </a:p>
        </p:txBody>
      </p:sp>
      <p:sp>
        <p:nvSpPr>
          <p:cNvPr id="6" name="Marcador de pie de página 5">
            <a:extLst>
              <a:ext uri="{FF2B5EF4-FFF2-40B4-BE49-F238E27FC236}">
                <a16:creationId xmlns:a16="http://schemas.microsoft.com/office/drawing/2014/main" id="{F49B2582-2541-A147-F3C8-76AEA22E7B3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DF85FF0-FEF6-B488-9583-E352E0E6E0E4}"/>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328080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924C5E-D2BE-17E7-B1DB-C53534F5A18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167350D8-C6C5-73A2-1DCF-E6E9D297B2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23B5896F-9690-408F-AB38-1A3A30FA2D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A8B3FBD-5EA3-1E6B-CA2E-09D395E0548E}"/>
              </a:ext>
            </a:extLst>
          </p:cNvPr>
          <p:cNvSpPr>
            <a:spLocks noGrp="1"/>
          </p:cNvSpPr>
          <p:nvPr>
            <p:ph type="dt" sz="half" idx="10"/>
          </p:nvPr>
        </p:nvSpPr>
        <p:spPr/>
        <p:txBody>
          <a:bodyPr/>
          <a:lstStyle/>
          <a:p>
            <a:fld id="{FF5CAB32-EBA6-4136-8A18-E2F9B8E6B9A0}" type="datetime1">
              <a:rPr lang="es-ES" smtClean="0"/>
              <a:t>13/02/2024</a:t>
            </a:fld>
            <a:endParaRPr lang="es-ES"/>
          </a:p>
        </p:txBody>
      </p:sp>
      <p:sp>
        <p:nvSpPr>
          <p:cNvPr id="6" name="Marcador de pie de página 5">
            <a:extLst>
              <a:ext uri="{FF2B5EF4-FFF2-40B4-BE49-F238E27FC236}">
                <a16:creationId xmlns:a16="http://schemas.microsoft.com/office/drawing/2014/main" id="{6790413D-6AC1-F604-A9D6-AFEEA6952F9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33B0DDA-1729-5306-25DC-44478AF98D68}"/>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185086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6DCCFC7-8B7D-F011-8353-C9201C0539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3C50001-3BDB-83CB-8727-72564BD4FF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8D43392-354A-EA5D-4C67-BDD33CD98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C8B75B-3F2D-46E3-A22D-A9AE89997F78}" type="datetime1">
              <a:rPr lang="es-ES" smtClean="0"/>
              <a:t>13/02/2024</a:t>
            </a:fld>
            <a:endParaRPr lang="es-ES"/>
          </a:p>
        </p:txBody>
      </p:sp>
      <p:sp>
        <p:nvSpPr>
          <p:cNvPr id="5" name="Marcador de pie de página 4">
            <a:extLst>
              <a:ext uri="{FF2B5EF4-FFF2-40B4-BE49-F238E27FC236}">
                <a16:creationId xmlns:a16="http://schemas.microsoft.com/office/drawing/2014/main" id="{837A836C-4EBE-4C01-31F8-46A1C76AF8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E4AE8ED7-1495-317A-B5DB-7B117D4C99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93356B-10FC-46AF-A724-8FFAD717AC5A}" type="slidenum">
              <a:rPr lang="es-ES" smtClean="0"/>
              <a:t>‹Nº›</a:t>
            </a:fld>
            <a:endParaRPr lang="es-ES"/>
          </a:p>
        </p:txBody>
      </p:sp>
    </p:spTree>
    <p:extLst>
      <p:ext uri="{BB962C8B-B14F-4D97-AF65-F5344CB8AC3E}">
        <p14:creationId xmlns:p14="http://schemas.microsoft.com/office/powerpoint/2010/main" val="169664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tareao.es/podcast/una-papelera-para-el-termina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353D14-44BE-9D9F-828E-6F1A73BC2F51}"/>
              </a:ext>
            </a:extLst>
          </p:cNvPr>
          <p:cNvSpPr>
            <a:spLocks noGrp="1"/>
          </p:cNvSpPr>
          <p:nvPr>
            <p:ph type="ctrTitle"/>
          </p:nvPr>
        </p:nvSpPr>
        <p:spPr/>
        <p:txBody>
          <a:bodyPr>
            <a:normAutofit fontScale="90000"/>
          </a:bodyPr>
          <a:lstStyle/>
          <a:p>
            <a:r>
              <a:rPr lang="es-ES" dirty="0"/>
              <a:t>UD 10 </a:t>
            </a:r>
            <a:br>
              <a:rPr lang="es-ES" dirty="0"/>
            </a:br>
            <a:r>
              <a:rPr lang="es-ES" dirty="0"/>
              <a:t>Gestión de archivos, directorios y dispositivos en Linux</a:t>
            </a:r>
          </a:p>
        </p:txBody>
      </p:sp>
      <p:sp>
        <p:nvSpPr>
          <p:cNvPr id="3" name="Subtítulo 2">
            <a:extLst>
              <a:ext uri="{FF2B5EF4-FFF2-40B4-BE49-F238E27FC236}">
                <a16:creationId xmlns:a16="http://schemas.microsoft.com/office/drawing/2014/main" id="{19E3DBE7-F494-C457-BCCB-CE16E7EF23F0}"/>
              </a:ext>
            </a:extLst>
          </p:cNvPr>
          <p:cNvSpPr>
            <a:spLocks noGrp="1"/>
          </p:cNvSpPr>
          <p:nvPr>
            <p:ph type="subTitle" idx="1"/>
          </p:nvPr>
        </p:nvSpPr>
        <p:spPr/>
        <p:txBody>
          <a:bodyPr>
            <a:normAutofit/>
          </a:bodyPr>
          <a:lstStyle/>
          <a:p>
            <a:r>
              <a:rPr lang="es-ES" dirty="0"/>
              <a:t>SISTEMAS INFORMÁTICOS</a:t>
            </a:r>
          </a:p>
          <a:p>
            <a:r>
              <a:rPr lang="es-ES" b="1" dirty="0"/>
              <a:t>Técnico de Grado Superior Desarrollo de Aplicaciones Web</a:t>
            </a:r>
          </a:p>
          <a:p>
            <a:r>
              <a:rPr lang="es-ES" b="1" dirty="0"/>
              <a:t>2023-24</a:t>
            </a:r>
          </a:p>
          <a:p>
            <a:endParaRPr lang="es-ES" dirty="0"/>
          </a:p>
        </p:txBody>
      </p:sp>
      <p:pic>
        <p:nvPicPr>
          <p:cNvPr id="5" name="Imagen 4">
            <a:extLst>
              <a:ext uri="{FF2B5EF4-FFF2-40B4-BE49-F238E27FC236}">
                <a16:creationId xmlns:a16="http://schemas.microsoft.com/office/drawing/2014/main" id="{DF15D1A3-A4AC-8DD2-7634-BFC6D02EF47F}"/>
              </a:ext>
            </a:extLst>
          </p:cNvPr>
          <p:cNvPicPr>
            <a:picLocks noChangeAspect="1"/>
          </p:cNvPicPr>
          <p:nvPr/>
        </p:nvPicPr>
        <p:blipFill>
          <a:blip r:embed="rId2"/>
          <a:stretch>
            <a:fillRect/>
          </a:stretch>
        </p:blipFill>
        <p:spPr>
          <a:xfrm>
            <a:off x="637222" y="5349875"/>
            <a:ext cx="2047875" cy="628650"/>
          </a:xfrm>
          <a:prstGeom prst="rect">
            <a:avLst/>
          </a:prstGeom>
        </p:spPr>
      </p:pic>
      <p:sp>
        <p:nvSpPr>
          <p:cNvPr id="6" name="CuadroTexto 5">
            <a:extLst>
              <a:ext uri="{FF2B5EF4-FFF2-40B4-BE49-F238E27FC236}">
                <a16:creationId xmlns:a16="http://schemas.microsoft.com/office/drawing/2014/main" id="{75E51C65-13E5-DDF0-AA50-25E891592F2F}"/>
              </a:ext>
            </a:extLst>
          </p:cNvPr>
          <p:cNvSpPr txBox="1"/>
          <p:nvPr/>
        </p:nvSpPr>
        <p:spPr>
          <a:xfrm>
            <a:off x="5303520" y="5349875"/>
            <a:ext cx="6117336" cy="646331"/>
          </a:xfrm>
          <a:prstGeom prst="rect">
            <a:avLst/>
          </a:prstGeom>
          <a:noFill/>
        </p:spPr>
        <p:txBody>
          <a:bodyPr wrap="square" rtlCol="0">
            <a:spAutoFit/>
          </a:bodyPr>
          <a:lstStyle/>
          <a:p>
            <a:pPr algn="r"/>
            <a:r>
              <a:rPr lang="es-ES" dirty="0"/>
              <a:t>J. Mario Rodríguez</a:t>
            </a:r>
          </a:p>
          <a:p>
            <a:pPr algn="r"/>
            <a:r>
              <a:rPr lang="es-ES" dirty="0"/>
              <a:t>jrodper183e@g.educaand.es</a:t>
            </a:r>
          </a:p>
        </p:txBody>
      </p:sp>
    </p:spTree>
    <p:extLst>
      <p:ext uri="{BB962C8B-B14F-4D97-AF65-F5344CB8AC3E}">
        <p14:creationId xmlns:p14="http://schemas.microsoft.com/office/powerpoint/2010/main" val="1298760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2E9B4F-F3EB-A123-02CB-0CEBA5BB56FF}"/>
              </a:ext>
            </a:extLst>
          </p:cNvPr>
          <p:cNvSpPr>
            <a:spLocks noGrp="1"/>
          </p:cNvSpPr>
          <p:nvPr>
            <p:ph type="title"/>
          </p:nvPr>
        </p:nvSpPr>
        <p:spPr/>
        <p:txBody>
          <a:bodyPr/>
          <a:lstStyle/>
          <a:p>
            <a:endParaRPr lang="es-ES"/>
          </a:p>
        </p:txBody>
      </p:sp>
      <p:pic>
        <p:nvPicPr>
          <p:cNvPr id="6" name="Marcador de contenido 5">
            <a:extLst>
              <a:ext uri="{FF2B5EF4-FFF2-40B4-BE49-F238E27FC236}">
                <a16:creationId xmlns:a16="http://schemas.microsoft.com/office/drawing/2014/main" id="{A8C85EDC-209E-6DA5-7778-8B974AB9D1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4128" y="49403"/>
            <a:ext cx="9665208" cy="6443472"/>
          </a:xfrm>
        </p:spPr>
      </p:pic>
      <p:sp>
        <p:nvSpPr>
          <p:cNvPr id="4" name="Marcador de número de diapositiva 3">
            <a:extLst>
              <a:ext uri="{FF2B5EF4-FFF2-40B4-BE49-F238E27FC236}">
                <a16:creationId xmlns:a16="http://schemas.microsoft.com/office/drawing/2014/main" id="{A10817B0-28D1-2923-871D-09296A853B06}"/>
              </a:ext>
            </a:extLst>
          </p:cNvPr>
          <p:cNvSpPr>
            <a:spLocks noGrp="1"/>
          </p:cNvSpPr>
          <p:nvPr>
            <p:ph type="sldNum" sz="quarter" idx="12"/>
          </p:nvPr>
        </p:nvSpPr>
        <p:spPr/>
        <p:txBody>
          <a:bodyPr/>
          <a:lstStyle/>
          <a:p>
            <a:fld id="{6993356B-10FC-46AF-A724-8FFAD717AC5A}" type="slidenum">
              <a:rPr lang="es-ES" smtClean="0"/>
              <a:t>10</a:t>
            </a:fld>
            <a:endParaRPr lang="es-ES"/>
          </a:p>
        </p:txBody>
      </p:sp>
      <p:sp>
        <p:nvSpPr>
          <p:cNvPr id="8" name="CuadroTexto 7">
            <a:extLst>
              <a:ext uri="{FF2B5EF4-FFF2-40B4-BE49-F238E27FC236}">
                <a16:creationId xmlns:a16="http://schemas.microsoft.com/office/drawing/2014/main" id="{33BCA4BE-D156-D64A-4008-5DB9987CB4E6}"/>
              </a:ext>
            </a:extLst>
          </p:cNvPr>
          <p:cNvSpPr txBox="1"/>
          <p:nvPr/>
        </p:nvSpPr>
        <p:spPr>
          <a:xfrm>
            <a:off x="0" y="6488668"/>
            <a:ext cx="9426491" cy="307777"/>
          </a:xfrm>
          <a:prstGeom prst="rect">
            <a:avLst/>
          </a:prstGeom>
          <a:noFill/>
        </p:spPr>
        <p:txBody>
          <a:bodyPr wrap="none" rtlCol="0">
            <a:spAutoFit/>
          </a:bodyPr>
          <a:lstStyle/>
          <a:p>
            <a:r>
              <a:rPr lang="es-ES" sz="1400" dirty="0"/>
              <a:t>https://www.genbeta.com/linux/pantallazo-azul-windows-llegara-tambien-a-linux-mano-software-creado-empleado-microsoft</a:t>
            </a:r>
          </a:p>
        </p:txBody>
      </p:sp>
    </p:spTree>
    <p:extLst>
      <p:ext uri="{BB962C8B-B14F-4D97-AF65-F5344CB8AC3E}">
        <p14:creationId xmlns:p14="http://schemas.microsoft.com/office/powerpoint/2010/main" val="1980891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9">
          <a:extLst>
            <a:ext uri="{FF2B5EF4-FFF2-40B4-BE49-F238E27FC236}">
              <a16:creationId xmlns:a16="http://schemas.microsoft.com/office/drawing/2014/main" id="{013CE6B6-15CE-FF92-AB5F-F9A4B85E9BC6}"/>
            </a:ext>
          </a:extLst>
        </p:cNvPr>
        <p:cNvGrpSpPr/>
        <p:nvPr/>
      </p:nvGrpSpPr>
      <p:grpSpPr>
        <a:xfrm>
          <a:off x="0" y="0"/>
          <a:ext cx="0" cy="0"/>
          <a:chOff x="0" y="0"/>
          <a:chExt cx="0" cy="0"/>
        </a:xfrm>
      </p:grpSpPr>
      <p:sp>
        <p:nvSpPr>
          <p:cNvPr id="381" name="Google Shape;381;p37">
            <a:extLst>
              <a:ext uri="{FF2B5EF4-FFF2-40B4-BE49-F238E27FC236}">
                <a16:creationId xmlns:a16="http://schemas.microsoft.com/office/drawing/2014/main" id="{C3551F4D-D568-9E77-D2FC-915672F3852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11</a:t>
            </a:fld>
            <a:endParaRPr/>
          </a:p>
        </p:txBody>
      </p:sp>
      <p:pic>
        <p:nvPicPr>
          <p:cNvPr id="382" name="Google Shape;382;p37">
            <a:extLst>
              <a:ext uri="{FF2B5EF4-FFF2-40B4-BE49-F238E27FC236}">
                <a16:creationId xmlns:a16="http://schemas.microsoft.com/office/drawing/2014/main" id="{B2B03EBA-8194-C73A-24C9-7C7B0B684A0D}"/>
              </a:ext>
            </a:extLst>
          </p:cNvPr>
          <p:cNvPicPr preferRelativeResize="0">
            <a:picLocks noGrp="1"/>
          </p:cNvPicPr>
          <p:nvPr>
            <p:ph type="body" idx="1"/>
          </p:nvPr>
        </p:nvPicPr>
        <p:blipFill rotWithShape="1">
          <a:blip r:embed="rId3">
            <a:alphaModFix/>
          </a:blip>
          <a:srcRect/>
          <a:stretch/>
        </p:blipFill>
        <p:spPr>
          <a:xfrm>
            <a:off x="2605185" y="2188246"/>
            <a:ext cx="4860417" cy="3927217"/>
          </a:xfrm>
          <a:prstGeom prst="rect">
            <a:avLst/>
          </a:prstGeom>
          <a:noFill/>
          <a:ln>
            <a:noFill/>
          </a:ln>
        </p:spPr>
      </p:pic>
      <p:sp>
        <p:nvSpPr>
          <p:cNvPr id="383" name="Google Shape;383;p37">
            <a:extLst>
              <a:ext uri="{FF2B5EF4-FFF2-40B4-BE49-F238E27FC236}">
                <a16:creationId xmlns:a16="http://schemas.microsoft.com/office/drawing/2014/main" id="{B9D339EF-5CB3-CFBB-7982-7469ABE304BB}"/>
              </a:ext>
            </a:extLst>
          </p:cNvPr>
          <p:cNvSpPr/>
          <p:nvPr/>
        </p:nvSpPr>
        <p:spPr>
          <a:xfrm>
            <a:off x="6894576" y="2002536"/>
            <a:ext cx="3255264" cy="978408"/>
          </a:xfrm>
          <a:prstGeom prst="wedgeRoundRectCallout">
            <a:avLst>
              <a:gd name="adj1" fmla="val -44709"/>
              <a:gd name="adj2" fmla="val 112033"/>
              <a:gd name="adj3"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lt1"/>
                </a:solidFill>
                <a:latin typeface="Calibri"/>
                <a:ea typeface="Calibri"/>
                <a:cs typeface="Calibri"/>
                <a:sym typeface="Calibri"/>
              </a:rPr>
              <a:t>¿Cómo se lleva a cabo el arranque de sistema en Linux?</a:t>
            </a:r>
            <a:endParaRPr dirty="0"/>
          </a:p>
        </p:txBody>
      </p:sp>
    </p:spTree>
    <p:extLst>
      <p:ext uri="{BB962C8B-B14F-4D97-AF65-F5344CB8AC3E}">
        <p14:creationId xmlns:p14="http://schemas.microsoft.com/office/powerpoint/2010/main" val="3589006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C614FC-5750-99AE-267E-01992AAC13EC}"/>
              </a:ext>
            </a:extLst>
          </p:cNvPr>
          <p:cNvSpPr>
            <a:spLocks noGrp="1"/>
          </p:cNvSpPr>
          <p:nvPr>
            <p:ph type="title"/>
          </p:nvPr>
        </p:nvSpPr>
        <p:spPr/>
        <p:txBody>
          <a:bodyPr/>
          <a:lstStyle/>
          <a:p>
            <a:r>
              <a:rPr lang="es-ES" dirty="0"/>
              <a:t>Sistema de arranque de Linux I</a:t>
            </a:r>
          </a:p>
        </p:txBody>
      </p:sp>
      <p:sp>
        <p:nvSpPr>
          <p:cNvPr id="3" name="Marcador de contenido 2">
            <a:extLst>
              <a:ext uri="{FF2B5EF4-FFF2-40B4-BE49-F238E27FC236}">
                <a16:creationId xmlns:a16="http://schemas.microsoft.com/office/drawing/2014/main" id="{77838584-5C38-073F-FFB2-8102D3F4F28D}"/>
              </a:ext>
            </a:extLst>
          </p:cNvPr>
          <p:cNvSpPr>
            <a:spLocks noGrp="1"/>
          </p:cNvSpPr>
          <p:nvPr>
            <p:ph idx="1"/>
          </p:nvPr>
        </p:nvSpPr>
        <p:spPr/>
        <p:txBody>
          <a:bodyPr>
            <a:normAutofit fontScale="62500" lnSpcReduction="20000"/>
          </a:bodyPr>
          <a:lstStyle/>
          <a:p>
            <a:pPr marL="0" indent="0">
              <a:buNone/>
            </a:pPr>
            <a:r>
              <a:rPr lang="es-ES" dirty="0" err="1"/>
              <a:t>SystemD</a:t>
            </a:r>
            <a:r>
              <a:rPr lang="es-ES" dirty="0"/>
              <a:t> es el administrador de servicios y sistemas en Linux, y la estandarización de la mayoría de distribuciones de Debian y Red </a:t>
            </a:r>
            <a:r>
              <a:rPr lang="es-ES" dirty="0" err="1"/>
              <a:t>Hat</a:t>
            </a:r>
            <a:r>
              <a:rPr lang="es-ES" dirty="0"/>
              <a:t>. </a:t>
            </a:r>
          </a:p>
          <a:p>
            <a:pPr marL="0" indent="0">
              <a:buNone/>
            </a:pPr>
            <a:r>
              <a:rPr lang="es-ES" dirty="0"/>
              <a:t>Características: </a:t>
            </a:r>
          </a:p>
          <a:p>
            <a:r>
              <a:rPr lang="es-ES" b="1" dirty="0"/>
              <a:t>Paralelismo</a:t>
            </a:r>
            <a:r>
              <a:rPr lang="es-ES" dirty="0"/>
              <a:t>: puede iniciar servicios en paralelo, lo que acelera el proceso de arranque.</a:t>
            </a:r>
          </a:p>
          <a:p>
            <a:r>
              <a:rPr lang="es-ES" b="1" dirty="0"/>
              <a:t>Dependencias</a:t>
            </a:r>
            <a:r>
              <a:rPr lang="es-ES" dirty="0"/>
              <a:t>: puede establecer dependencias entre servicios, para iniciarlos en el orden correcto.</a:t>
            </a:r>
          </a:p>
          <a:p>
            <a:r>
              <a:rPr lang="es-ES" b="1" dirty="0"/>
              <a:t>Unidades</a:t>
            </a:r>
            <a:r>
              <a:rPr lang="es-ES" dirty="0"/>
              <a:t>: utiliza un sistema de unidades para describir el comportamiento del sistema y de los servicios.</a:t>
            </a:r>
          </a:p>
          <a:p>
            <a:r>
              <a:rPr lang="es-ES" b="1" dirty="0"/>
              <a:t>Registros</a:t>
            </a:r>
            <a:r>
              <a:rPr lang="es-ES" dirty="0"/>
              <a:t>: utiliza un sistema de registros central para registrar los eventos del sistema.</a:t>
            </a:r>
          </a:p>
          <a:p>
            <a:pPr marL="0" indent="0">
              <a:buNone/>
            </a:pPr>
            <a:endParaRPr lang="es-ES" dirty="0"/>
          </a:p>
          <a:p>
            <a:pPr marL="0" indent="0">
              <a:buNone/>
            </a:pPr>
            <a:r>
              <a:rPr lang="es-ES" dirty="0" err="1"/>
              <a:t>Systemd</a:t>
            </a:r>
            <a:r>
              <a:rPr lang="es-ES" dirty="0"/>
              <a:t> se basa en un modelo de unidades para describir el comportamiento del sistema y de los servicios. Cada unidad es un archivo de texto que contiene información sobre un servicio o una función del sistema. </a:t>
            </a:r>
          </a:p>
          <a:p>
            <a:pPr marL="0" indent="0">
              <a:buNone/>
            </a:pPr>
            <a:r>
              <a:rPr lang="es-ES" dirty="0"/>
              <a:t>Las unidades se pueden clasificar en tres tipos principales: </a:t>
            </a:r>
          </a:p>
          <a:p>
            <a:r>
              <a:rPr lang="es-ES" b="1" dirty="0"/>
              <a:t>Servicios</a:t>
            </a:r>
            <a:r>
              <a:rPr lang="es-ES" dirty="0"/>
              <a:t>: describen servicios que se ejecutan en segundo plano.</a:t>
            </a:r>
          </a:p>
          <a:p>
            <a:r>
              <a:rPr lang="es-ES" b="1" dirty="0"/>
              <a:t>Objetos</a:t>
            </a:r>
            <a:r>
              <a:rPr lang="es-ES" dirty="0"/>
              <a:t>: describen objetos del sistema, como puntos de montaje o dispositivos de almacenamiento.</a:t>
            </a:r>
          </a:p>
          <a:p>
            <a:r>
              <a:rPr lang="es-ES" b="1" dirty="0"/>
              <a:t>Objetivos</a:t>
            </a:r>
            <a:r>
              <a:rPr lang="es-ES" dirty="0"/>
              <a:t>: Las unidades de objetivo describen un conjunto de unidades que se inician juntas.</a:t>
            </a:r>
          </a:p>
          <a:p>
            <a:pPr marL="0" indent="0">
              <a:buNone/>
            </a:pPr>
            <a:endParaRPr lang="es-ES" dirty="0"/>
          </a:p>
        </p:txBody>
      </p:sp>
      <p:sp>
        <p:nvSpPr>
          <p:cNvPr id="4" name="Marcador de número de diapositiva 3">
            <a:extLst>
              <a:ext uri="{FF2B5EF4-FFF2-40B4-BE49-F238E27FC236}">
                <a16:creationId xmlns:a16="http://schemas.microsoft.com/office/drawing/2014/main" id="{77C46A08-8BF4-EADE-00A3-8F2C233D8204}"/>
              </a:ext>
            </a:extLst>
          </p:cNvPr>
          <p:cNvSpPr>
            <a:spLocks noGrp="1"/>
          </p:cNvSpPr>
          <p:nvPr>
            <p:ph type="sldNum" sz="quarter" idx="12"/>
          </p:nvPr>
        </p:nvSpPr>
        <p:spPr/>
        <p:txBody>
          <a:bodyPr/>
          <a:lstStyle/>
          <a:p>
            <a:fld id="{6993356B-10FC-46AF-A724-8FFAD717AC5A}" type="slidenum">
              <a:rPr lang="es-ES" smtClean="0"/>
              <a:t>12</a:t>
            </a:fld>
            <a:endParaRPr lang="es-ES"/>
          </a:p>
        </p:txBody>
      </p:sp>
      <p:sp>
        <p:nvSpPr>
          <p:cNvPr id="5" name="Bocadillo: ovalado 4">
            <a:extLst>
              <a:ext uri="{FF2B5EF4-FFF2-40B4-BE49-F238E27FC236}">
                <a16:creationId xmlns:a16="http://schemas.microsoft.com/office/drawing/2014/main" id="{C3D0EC9D-DB55-5210-66D8-CFEE7D020DA2}"/>
              </a:ext>
            </a:extLst>
          </p:cNvPr>
          <p:cNvSpPr/>
          <p:nvPr/>
        </p:nvSpPr>
        <p:spPr>
          <a:xfrm>
            <a:off x="8412480" y="365125"/>
            <a:ext cx="3026664" cy="905891"/>
          </a:xfrm>
          <a:prstGeom prst="wedgeEllipseCallout">
            <a:avLst>
              <a:gd name="adj1" fmla="val -26902"/>
              <a:gd name="adj2" fmla="val 11095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En la mayoría, pero no es el único</a:t>
            </a:r>
          </a:p>
        </p:txBody>
      </p:sp>
    </p:spTree>
    <p:extLst>
      <p:ext uri="{BB962C8B-B14F-4D97-AF65-F5344CB8AC3E}">
        <p14:creationId xmlns:p14="http://schemas.microsoft.com/office/powerpoint/2010/main" val="14685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256A6C-99EA-3773-A6F9-E22CB3281E22}"/>
              </a:ext>
            </a:extLst>
          </p:cNvPr>
          <p:cNvSpPr>
            <a:spLocks noGrp="1"/>
          </p:cNvSpPr>
          <p:nvPr>
            <p:ph type="title"/>
          </p:nvPr>
        </p:nvSpPr>
        <p:spPr/>
        <p:txBody>
          <a:bodyPr/>
          <a:lstStyle/>
          <a:p>
            <a:r>
              <a:rPr lang="es-ES" dirty="0"/>
              <a:t>Sistema de arranque de Linux II</a:t>
            </a:r>
          </a:p>
        </p:txBody>
      </p:sp>
      <p:sp>
        <p:nvSpPr>
          <p:cNvPr id="4" name="Marcador de número de diapositiva 3">
            <a:extLst>
              <a:ext uri="{FF2B5EF4-FFF2-40B4-BE49-F238E27FC236}">
                <a16:creationId xmlns:a16="http://schemas.microsoft.com/office/drawing/2014/main" id="{B18FB731-1ED8-1E83-D489-13A36E2757DB}"/>
              </a:ext>
            </a:extLst>
          </p:cNvPr>
          <p:cNvSpPr>
            <a:spLocks noGrp="1"/>
          </p:cNvSpPr>
          <p:nvPr>
            <p:ph type="sldNum" sz="quarter" idx="12"/>
          </p:nvPr>
        </p:nvSpPr>
        <p:spPr/>
        <p:txBody>
          <a:bodyPr/>
          <a:lstStyle/>
          <a:p>
            <a:fld id="{6993356B-10FC-46AF-A724-8FFAD717AC5A}" type="slidenum">
              <a:rPr lang="es-ES" smtClean="0"/>
              <a:t>13</a:t>
            </a:fld>
            <a:endParaRPr lang="es-ES"/>
          </a:p>
        </p:txBody>
      </p:sp>
      <p:pic>
        <p:nvPicPr>
          <p:cNvPr id="6" name="Imagen 5">
            <a:extLst>
              <a:ext uri="{FF2B5EF4-FFF2-40B4-BE49-F238E27FC236}">
                <a16:creationId xmlns:a16="http://schemas.microsoft.com/office/drawing/2014/main" id="{51AF7930-7B03-6C36-3FEF-EAE4B5E3B860}"/>
              </a:ext>
            </a:extLst>
          </p:cNvPr>
          <p:cNvPicPr>
            <a:picLocks noChangeAspect="1"/>
          </p:cNvPicPr>
          <p:nvPr/>
        </p:nvPicPr>
        <p:blipFill>
          <a:blip r:embed="rId2"/>
          <a:stretch>
            <a:fillRect/>
          </a:stretch>
        </p:blipFill>
        <p:spPr>
          <a:xfrm>
            <a:off x="1732788" y="1533525"/>
            <a:ext cx="3733800" cy="4686300"/>
          </a:xfrm>
          <a:prstGeom prst="rect">
            <a:avLst/>
          </a:prstGeom>
        </p:spPr>
      </p:pic>
      <p:pic>
        <p:nvPicPr>
          <p:cNvPr id="8" name="Imagen 7">
            <a:extLst>
              <a:ext uri="{FF2B5EF4-FFF2-40B4-BE49-F238E27FC236}">
                <a16:creationId xmlns:a16="http://schemas.microsoft.com/office/drawing/2014/main" id="{1C688E92-D3F7-03E2-A900-AC54F7363762}"/>
              </a:ext>
            </a:extLst>
          </p:cNvPr>
          <p:cNvPicPr>
            <a:picLocks noChangeAspect="1"/>
          </p:cNvPicPr>
          <p:nvPr/>
        </p:nvPicPr>
        <p:blipFill>
          <a:blip r:embed="rId3"/>
          <a:stretch>
            <a:fillRect/>
          </a:stretch>
        </p:blipFill>
        <p:spPr>
          <a:xfrm>
            <a:off x="7054215" y="1533525"/>
            <a:ext cx="2838450" cy="4600575"/>
          </a:xfrm>
          <a:prstGeom prst="rect">
            <a:avLst/>
          </a:prstGeom>
        </p:spPr>
      </p:pic>
      <p:sp>
        <p:nvSpPr>
          <p:cNvPr id="9" name="CuadroTexto 8">
            <a:extLst>
              <a:ext uri="{FF2B5EF4-FFF2-40B4-BE49-F238E27FC236}">
                <a16:creationId xmlns:a16="http://schemas.microsoft.com/office/drawing/2014/main" id="{16243FE3-5CCC-3233-DF80-9532E0C503C1}"/>
              </a:ext>
            </a:extLst>
          </p:cNvPr>
          <p:cNvSpPr txBox="1"/>
          <p:nvPr/>
        </p:nvSpPr>
        <p:spPr>
          <a:xfrm>
            <a:off x="73152" y="6492875"/>
            <a:ext cx="2979790" cy="307777"/>
          </a:xfrm>
          <a:prstGeom prst="rect">
            <a:avLst/>
          </a:prstGeom>
          <a:noFill/>
        </p:spPr>
        <p:txBody>
          <a:bodyPr wrap="none" rtlCol="0">
            <a:spAutoFit/>
          </a:bodyPr>
          <a:lstStyle/>
          <a:p>
            <a:r>
              <a:rPr lang="es-ES" sz="1400" dirty="0"/>
              <a:t>https://es.wikipedia.org/wiki/Systemd</a:t>
            </a:r>
          </a:p>
        </p:txBody>
      </p:sp>
    </p:spTree>
    <p:extLst>
      <p:ext uri="{BB962C8B-B14F-4D97-AF65-F5344CB8AC3E}">
        <p14:creationId xmlns:p14="http://schemas.microsoft.com/office/powerpoint/2010/main" val="1717384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A8CB38-26B3-0B6A-A746-A8B15FD113C9}"/>
              </a:ext>
            </a:extLst>
          </p:cNvPr>
          <p:cNvSpPr>
            <a:spLocks noGrp="1"/>
          </p:cNvSpPr>
          <p:nvPr>
            <p:ph type="title"/>
          </p:nvPr>
        </p:nvSpPr>
        <p:spPr/>
        <p:txBody>
          <a:bodyPr/>
          <a:lstStyle/>
          <a:p>
            <a:r>
              <a:rPr lang="es-ES" dirty="0"/>
              <a:t>Archivos I</a:t>
            </a:r>
          </a:p>
        </p:txBody>
      </p:sp>
      <p:sp>
        <p:nvSpPr>
          <p:cNvPr id="3" name="Marcador de contenido 2">
            <a:extLst>
              <a:ext uri="{FF2B5EF4-FFF2-40B4-BE49-F238E27FC236}">
                <a16:creationId xmlns:a16="http://schemas.microsoft.com/office/drawing/2014/main" id="{B5D60B15-BCFD-9303-F869-35097714A18A}"/>
              </a:ext>
            </a:extLst>
          </p:cNvPr>
          <p:cNvSpPr>
            <a:spLocks noGrp="1"/>
          </p:cNvSpPr>
          <p:nvPr>
            <p:ph idx="1"/>
          </p:nvPr>
        </p:nvSpPr>
        <p:spPr/>
        <p:txBody>
          <a:bodyPr>
            <a:normAutofit fontScale="85000" lnSpcReduction="20000"/>
          </a:bodyPr>
          <a:lstStyle/>
          <a:p>
            <a:pPr marL="0" indent="0">
              <a:buNone/>
            </a:pPr>
            <a:r>
              <a:rPr lang="es-ES" dirty="0"/>
              <a:t>En Linux </a:t>
            </a:r>
            <a:r>
              <a:rPr lang="es-ES" b="1" i="1" dirty="0"/>
              <a:t>todo es un archivo</a:t>
            </a:r>
            <a:r>
              <a:rPr lang="es-ES" dirty="0"/>
              <a:t>. </a:t>
            </a:r>
          </a:p>
          <a:p>
            <a:pPr marL="0" indent="0">
              <a:buNone/>
            </a:pPr>
            <a:r>
              <a:rPr lang="es-ES" dirty="0"/>
              <a:t>Tanto el hardware como el software está almacenando como un archivo y es </a:t>
            </a:r>
            <a:r>
              <a:rPr lang="es-ES" dirty="0" err="1"/>
              <a:t>es</a:t>
            </a:r>
            <a:r>
              <a:rPr lang="es-ES" dirty="0"/>
              <a:t> necesario “montar” o “desmontar” un dispositivo. La estructura lógica es independiente de la estructura del hardware.</a:t>
            </a:r>
            <a:br>
              <a:rPr lang="es-ES" dirty="0"/>
            </a:br>
            <a:r>
              <a:rPr lang="es-ES" dirty="0"/>
              <a:t>	</a:t>
            </a:r>
            <a:r>
              <a:rPr lang="es-ES" dirty="0">
                <a:solidFill>
                  <a:schemeClr val="bg1">
                    <a:lumMod val="50000"/>
                  </a:schemeClr>
                </a:solidFill>
              </a:rPr>
              <a:t>P</a:t>
            </a:r>
            <a:r>
              <a:rPr lang="es-ES" sz="2600" dirty="0">
                <a:solidFill>
                  <a:schemeClr val="bg1">
                    <a:lumMod val="50000"/>
                  </a:schemeClr>
                </a:solidFill>
              </a:rPr>
              <a:t>or lo tanto, no depende de si el ordenador tiene 1, 3 o 5 discos duros para crear las unidades c:\ d:\ e:\...</a:t>
            </a:r>
            <a:endParaRPr lang="es-ES" dirty="0">
              <a:solidFill>
                <a:schemeClr val="bg1">
                  <a:lumMod val="50000"/>
                </a:schemeClr>
              </a:solidFill>
            </a:endParaRPr>
          </a:p>
          <a:p>
            <a:pPr marL="0" indent="0">
              <a:buNone/>
            </a:pPr>
            <a:endParaRPr lang="es-ES" dirty="0">
              <a:solidFill>
                <a:schemeClr val="bg1">
                  <a:lumMod val="50000"/>
                </a:schemeClr>
              </a:solidFill>
            </a:endParaRPr>
          </a:p>
          <a:p>
            <a:pPr marL="0" indent="0">
              <a:buNone/>
            </a:pPr>
            <a:r>
              <a:rPr lang="es-ES" dirty="0"/>
              <a:t>Todo el sistema Linux tiene por origen la raíz o </a:t>
            </a:r>
            <a:r>
              <a:rPr lang="es-ES" dirty="0" err="1"/>
              <a:t>root</a:t>
            </a:r>
            <a:r>
              <a:rPr lang="es-ES" dirty="0"/>
              <a:t>, representada por / y bajo ese directorio se localizan todos los demás archivos accesibles en el sistema operativo. </a:t>
            </a:r>
          </a:p>
          <a:p>
            <a:pPr marL="457200" lvl="1" indent="0">
              <a:buNone/>
            </a:pPr>
            <a:r>
              <a:rPr lang="es-ES" dirty="0"/>
              <a:t>Por ejemplo, queremos acceder a un pendrive: este es montado al sistema como un subdirectorio. En ese subdirectorio se localizará el contenido del dispositivo cuando se encuentre montado y no encontraremos nada en caso contrario. </a:t>
            </a:r>
          </a:p>
          <a:p>
            <a:pPr marL="457200" lvl="1" indent="0">
              <a:buNone/>
            </a:pPr>
            <a:r>
              <a:rPr lang="es-ES" dirty="0"/>
              <a:t>Para obtener la lista de dispositivos montados en el sistema, simplemente hacemos uso del comando </a:t>
            </a:r>
            <a:r>
              <a:rPr lang="es-ES" b="1" dirty="0" err="1"/>
              <a:t>mount</a:t>
            </a:r>
            <a:r>
              <a:rPr lang="es-ES" dirty="0"/>
              <a:t> en la consola. </a:t>
            </a:r>
          </a:p>
          <a:p>
            <a:pPr marL="0" indent="0">
              <a:buNone/>
            </a:pP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7AA9E9EF-1230-7A1C-2BDF-CDF520531F16}"/>
              </a:ext>
            </a:extLst>
          </p:cNvPr>
          <p:cNvSpPr>
            <a:spLocks noGrp="1"/>
          </p:cNvSpPr>
          <p:nvPr>
            <p:ph type="sldNum" sz="quarter" idx="12"/>
          </p:nvPr>
        </p:nvSpPr>
        <p:spPr/>
        <p:txBody>
          <a:bodyPr/>
          <a:lstStyle/>
          <a:p>
            <a:fld id="{6993356B-10FC-46AF-A724-8FFAD717AC5A}" type="slidenum">
              <a:rPr lang="es-ES" smtClean="0"/>
              <a:t>14</a:t>
            </a:fld>
            <a:endParaRPr lang="es-ES"/>
          </a:p>
        </p:txBody>
      </p:sp>
    </p:spTree>
    <p:extLst>
      <p:ext uri="{BB962C8B-B14F-4D97-AF65-F5344CB8AC3E}">
        <p14:creationId xmlns:p14="http://schemas.microsoft.com/office/powerpoint/2010/main" val="3098777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FE592-2864-8CEC-000B-058B21B4E40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7FB26EB-0420-CC5B-45D5-B7ACE86AB43A}"/>
              </a:ext>
            </a:extLst>
          </p:cNvPr>
          <p:cNvSpPr>
            <a:spLocks noGrp="1"/>
          </p:cNvSpPr>
          <p:nvPr>
            <p:ph type="title"/>
          </p:nvPr>
        </p:nvSpPr>
        <p:spPr/>
        <p:txBody>
          <a:bodyPr/>
          <a:lstStyle/>
          <a:p>
            <a:r>
              <a:rPr lang="es-ES" dirty="0"/>
              <a:t>Archivos II</a:t>
            </a:r>
          </a:p>
        </p:txBody>
      </p:sp>
      <p:sp>
        <p:nvSpPr>
          <p:cNvPr id="4" name="Marcador de número de diapositiva 3">
            <a:extLst>
              <a:ext uri="{FF2B5EF4-FFF2-40B4-BE49-F238E27FC236}">
                <a16:creationId xmlns:a16="http://schemas.microsoft.com/office/drawing/2014/main" id="{752BFE12-D1DB-66D4-DD41-5D560088E423}"/>
              </a:ext>
            </a:extLst>
          </p:cNvPr>
          <p:cNvSpPr>
            <a:spLocks noGrp="1"/>
          </p:cNvSpPr>
          <p:nvPr>
            <p:ph type="sldNum" sz="quarter" idx="12"/>
          </p:nvPr>
        </p:nvSpPr>
        <p:spPr/>
        <p:txBody>
          <a:bodyPr/>
          <a:lstStyle/>
          <a:p>
            <a:fld id="{6993356B-10FC-46AF-A724-8FFAD717AC5A}" type="slidenum">
              <a:rPr lang="es-ES" smtClean="0"/>
              <a:t>15</a:t>
            </a:fld>
            <a:endParaRPr lang="es-ES"/>
          </a:p>
        </p:txBody>
      </p:sp>
      <p:sp>
        <p:nvSpPr>
          <p:cNvPr id="5" name="Marcador de contenido 4">
            <a:extLst>
              <a:ext uri="{FF2B5EF4-FFF2-40B4-BE49-F238E27FC236}">
                <a16:creationId xmlns:a16="http://schemas.microsoft.com/office/drawing/2014/main" id="{05783ED7-BC80-625A-2CCA-95F6B6E745E1}"/>
              </a:ext>
            </a:extLst>
          </p:cNvPr>
          <p:cNvSpPr>
            <a:spLocks noGrp="1"/>
          </p:cNvSpPr>
          <p:nvPr>
            <p:ph idx="1"/>
          </p:nvPr>
        </p:nvSpPr>
        <p:spPr/>
        <p:txBody>
          <a:bodyPr>
            <a:normAutofit/>
          </a:bodyPr>
          <a:lstStyle/>
          <a:p>
            <a:pPr marL="0" indent="0">
              <a:buNone/>
            </a:pPr>
            <a:r>
              <a:rPr lang="es-ES" sz="2400" dirty="0"/>
              <a:t>El estándar de jerarquía del sistema de ficheros (o FHS, del inglés </a:t>
            </a:r>
            <a:r>
              <a:rPr lang="es-ES" sz="2400" dirty="0" err="1"/>
              <a:t>Filesystem</a:t>
            </a:r>
            <a:r>
              <a:rPr lang="es-ES" sz="2400" dirty="0"/>
              <a:t> </a:t>
            </a:r>
            <a:r>
              <a:rPr lang="es-ES" sz="2400" dirty="0" err="1"/>
              <a:t>Hierarchy</a:t>
            </a:r>
            <a:r>
              <a:rPr lang="es-ES" sz="2400" dirty="0"/>
              <a:t> Standard) es una norma que define los directorios principales y sus contenidos en el sistema operativo GNU/Linux y otros sistemas de la familia UNIX. </a:t>
            </a:r>
          </a:p>
          <a:p>
            <a:pPr marL="0" indent="0">
              <a:buNone/>
            </a:pPr>
            <a:r>
              <a:rPr lang="es-ES" sz="2400" dirty="0"/>
              <a:t>Se diseñó originalmente en 1994 para estandarizar el sistema de archivos de las distribuciones de GNU/Linux, basándose en la tradicional organización de directorios de los sistemas UNIX. En 1995 se amplió el ámbito del estándar a cualquier UNIX que se adhiriese voluntariamente.</a:t>
            </a:r>
          </a:p>
        </p:txBody>
      </p:sp>
      <p:pic>
        <p:nvPicPr>
          <p:cNvPr id="8" name="Imagen 7">
            <a:extLst>
              <a:ext uri="{FF2B5EF4-FFF2-40B4-BE49-F238E27FC236}">
                <a16:creationId xmlns:a16="http://schemas.microsoft.com/office/drawing/2014/main" id="{DC259B56-BF43-2B03-F5DC-4D122DD89F60}"/>
              </a:ext>
            </a:extLst>
          </p:cNvPr>
          <p:cNvPicPr>
            <a:picLocks noChangeAspect="1"/>
          </p:cNvPicPr>
          <p:nvPr/>
        </p:nvPicPr>
        <p:blipFill>
          <a:blip r:embed="rId2"/>
          <a:stretch>
            <a:fillRect/>
          </a:stretch>
        </p:blipFill>
        <p:spPr>
          <a:xfrm>
            <a:off x="4220718" y="4604956"/>
            <a:ext cx="3125622" cy="920560"/>
          </a:xfrm>
          <a:prstGeom prst="rect">
            <a:avLst/>
          </a:prstGeom>
        </p:spPr>
      </p:pic>
    </p:spTree>
    <p:extLst>
      <p:ext uri="{BB962C8B-B14F-4D97-AF65-F5344CB8AC3E}">
        <p14:creationId xmlns:p14="http://schemas.microsoft.com/office/powerpoint/2010/main" val="1535945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96CC9F-A624-BAD7-E056-54C2B5ECE1C8}"/>
              </a:ext>
            </a:extLst>
          </p:cNvPr>
          <p:cNvSpPr>
            <a:spLocks noGrp="1"/>
          </p:cNvSpPr>
          <p:nvPr>
            <p:ph type="title"/>
          </p:nvPr>
        </p:nvSpPr>
        <p:spPr/>
        <p:txBody>
          <a:bodyPr/>
          <a:lstStyle/>
          <a:p>
            <a:r>
              <a:rPr lang="es-ES" dirty="0"/>
              <a:t>Archivos III</a:t>
            </a:r>
          </a:p>
        </p:txBody>
      </p:sp>
      <p:pic>
        <p:nvPicPr>
          <p:cNvPr id="6" name="Marcador de contenido 5">
            <a:extLst>
              <a:ext uri="{FF2B5EF4-FFF2-40B4-BE49-F238E27FC236}">
                <a16:creationId xmlns:a16="http://schemas.microsoft.com/office/drawing/2014/main" id="{5C76446B-E8AE-B206-26A7-1180B8D8C4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1401" y="456856"/>
            <a:ext cx="7331662" cy="5944288"/>
          </a:xfrm>
        </p:spPr>
      </p:pic>
      <p:sp>
        <p:nvSpPr>
          <p:cNvPr id="4" name="Marcador de número de diapositiva 3">
            <a:extLst>
              <a:ext uri="{FF2B5EF4-FFF2-40B4-BE49-F238E27FC236}">
                <a16:creationId xmlns:a16="http://schemas.microsoft.com/office/drawing/2014/main" id="{AE4E1786-0F00-473C-5445-3F926D7F272A}"/>
              </a:ext>
            </a:extLst>
          </p:cNvPr>
          <p:cNvSpPr>
            <a:spLocks noGrp="1"/>
          </p:cNvSpPr>
          <p:nvPr>
            <p:ph type="sldNum" sz="quarter" idx="12"/>
          </p:nvPr>
        </p:nvSpPr>
        <p:spPr/>
        <p:txBody>
          <a:bodyPr/>
          <a:lstStyle/>
          <a:p>
            <a:fld id="{6993356B-10FC-46AF-A724-8FFAD717AC5A}" type="slidenum">
              <a:rPr lang="es-ES" smtClean="0"/>
              <a:t>16</a:t>
            </a:fld>
            <a:endParaRPr lang="es-ES"/>
          </a:p>
        </p:txBody>
      </p:sp>
    </p:spTree>
    <p:extLst>
      <p:ext uri="{BB962C8B-B14F-4D97-AF65-F5344CB8AC3E}">
        <p14:creationId xmlns:p14="http://schemas.microsoft.com/office/powerpoint/2010/main" val="1556323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D840E-30BF-CFDE-F93A-CF1D37E97DD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292C4F6-31C9-0F74-A0E2-013F7654B15B}"/>
              </a:ext>
            </a:extLst>
          </p:cNvPr>
          <p:cNvSpPr>
            <a:spLocks noGrp="1"/>
          </p:cNvSpPr>
          <p:nvPr>
            <p:ph type="title"/>
          </p:nvPr>
        </p:nvSpPr>
        <p:spPr/>
        <p:txBody>
          <a:bodyPr/>
          <a:lstStyle/>
          <a:p>
            <a:r>
              <a:rPr lang="es-ES" dirty="0"/>
              <a:t>Discos y particiones I</a:t>
            </a:r>
          </a:p>
        </p:txBody>
      </p:sp>
      <p:sp>
        <p:nvSpPr>
          <p:cNvPr id="3" name="Marcador de contenido 2">
            <a:extLst>
              <a:ext uri="{FF2B5EF4-FFF2-40B4-BE49-F238E27FC236}">
                <a16:creationId xmlns:a16="http://schemas.microsoft.com/office/drawing/2014/main" id="{4CB38E9C-5D5D-2559-19AB-EA33F016DAD0}"/>
              </a:ext>
            </a:extLst>
          </p:cNvPr>
          <p:cNvSpPr>
            <a:spLocks noGrp="1"/>
          </p:cNvSpPr>
          <p:nvPr>
            <p:ph idx="1"/>
          </p:nvPr>
        </p:nvSpPr>
        <p:spPr/>
        <p:txBody>
          <a:bodyPr>
            <a:normAutofit lnSpcReduction="10000"/>
          </a:bodyPr>
          <a:lstStyle/>
          <a:p>
            <a:pPr marL="0" indent="0">
              <a:buNone/>
            </a:pPr>
            <a:r>
              <a:rPr lang="es-ES" dirty="0"/>
              <a:t>Linux admite varios sistemas de archivos, como ext4, XFS y </a:t>
            </a:r>
            <a:r>
              <a:rPr lang="es-ES" dirty="0" err="1"/>
              <a:t>Btrfs</a:t>
            </a:r>
            <a:r>
              <a:rPr lang="es-ES" dirty="0"/>
              <a:t>, lo que permite a los usuarios elegir el más adecuado para sus necesidades específicas al formatear las particiones. La flexibilidad en la gestión de discos y particiones es una de las características destacadas de Linux </a:t>
            </a:r>
          </a:p>
          <a:p>
            <a:pPr marL="0" indent="0">
              <a:buNone/>
            </a:pPr>
            <a:r>
              <a:rPr lang="es-ES" dirty="0"/>
              <a:t>Los discos físicos, como unidades de disco duro o SSD, se representan como archivos en el directorio </a:t>
            </a:r>
            <a:r>
              <a:rPr lang="es-ES" b="1" dirty="0"/>
              <a:t>/</a:t>
            </a:r>
            <a:r>
              <a:rPr lang="es-ES" b="1" dirty="0" err="1"/>
              <a:t>dev</a:t>
            </a:r>
            <a:r>
              <a:rPr lang="es-ES" b="1" dirty="0"/>
              <a:t>.</a:t>
            </a:r>
          </a:p>
          <a:p>
            <a:pPr marL="457200" lvl="1" indent="0">
              <a:buNone/>
            </a:pPr>
            <a:r>
              <a:rPr lang="es-ES" dirty="0"/>
              <a:t>Por ejemplo, /</a:t>
            </a:r>
            <a:r>
              <a:rPr lang="es-ES" dirty="0" err="1"/>
              <a:t>dev</a:t>
            </a:r>
            <a:r>
              <a:rPr lang="es-ES" dirty="0"/>
              <a:t>/</a:t>
            </a:r>
            <a:r>
              <a:rPr lang="es-ES" dirty="0" err="1"/>
              <a:t>sda</a:t>
            </a:r>
            <a:r>
              <a:rPr lang="es-ES" dirty="0"/>
              <a:t> para el primer disco SATA. </a:t>
            </a:r>
          </a:p>
          <a:p>
            <a:pPr marL="0" indent="0">
              <a:buNone/>
            </a:pPr>
            <a:r>
              <a:rPr lang="es-ES" dirty="0"/>
              <a:t>Las particiones en estos discos se representan como </a:t>
            </a:r>
            <a:r>
              <a:rPr lang="es-ES" b="1" dirty="0"/>
              <a:t>/</a:t>
            </a:r>
            <a:r>
              <a:rPr lang="es-ES" b="1" dirty="0" err="1"/>
              <a:t>dev</a:t>
            </a:r>
            <a:r>
              <a:rPr lang="es-ES" b="1" dirty="0"/>
              <a:t>/sda1</a:t>
            </a:r>
            <a:r>
              <a:rPr lang="es-ES" dirty="0"/>
              <a:t>, </a:t>
            </a:r>
            <a:r>
              <a:rPr lang="es-ES" b="1" dirty="0"/>
              <a:t>/</a:t>
            </a:r>
            <a:r>
              <a:rPr lang="es-ES" b="1" dirty="0" err="1"/>
              <a:t>dev</a:t>
            </a:r>
            <a:r>
              <a:rPr lang="es-ES" b="1" dirty="0"/>
              <a:t>/sda2</a:t>
            </a:r>
            <a:r>
              <a:rPr lang="es-ES" dirty="0"/>
              <a:t>, etc. </a:t>
            </a:r>
          </a:p>
          <a:p>
            <a:pPr marL="0" indent="0">
              <a:buNone/>
            </a:pPr>
            <a:r>
              <a:rPr lang="es-ES" dirty="0"/>
              <a:t>La herramienta </a:t>
            </a:r>
            <a:r>
              <a:rPr lang="es-ES" b="1" dirty="0" err="1"/>
              <a:t>fdisk</a:t>
            </a:r>
            <a:r>
              <a:rPr lang="es-ES" dirty="0"/>
              <a:t> o su sucesor más moderno, </a:t>
            </a:r>
            <a:r>
              <a:rPr lang="es-ES" b="1" dirty="0" err="1"/>
              <a:t>parted</a:t>
            </a:r>
            <a:r>
              <a:rPr lang="es-ES" dirty="0"/>
              <a:t>, se utilizan para crear, eliminar y gestionar particiones en Linux. </a:t>
            </a:r>
          </a:p>
        </p:txBody>
      </p:sp>
      <p:sp>
        <p:nvSpPr>
          <p:cNvPr id="4" name="Marcador de número de diapositiva 3">
            <a:extLst>
              <a:ext uri="{FF2B5EF4-FFF2-40B4-BE49-F238E27FC236}">
                <a16:creationId xmlns:a16="http://schemas.microsoft.com/office/drawing/2014/main" id="{2CF750EB-FE64-A7DE-38D5-AA7FE9E0EAC0}"/>
              </a:ext>
            </a:extLst>
          </p:cNvPr>
          <p:cNvSpPr>
            <a:spLocks noGrp="1"/>
          </p:cNvSpPr>
          <p:nvPr>
            <p:ph type="sldNum" sz="quarter" idx="12"/>
          </p:nvPr>
        </p:nvSpPr>
        <p:spPr/>
        <p:txBody>
          <a:bodyPr/>
          <a:lstStyle/>
          <a:p>
            <a:fld id="{6993356B-10FC-46AF-A724-8FFAD717AC5A}" type="slidenum">
              <a:rPr lang="es-ES" smtClean="0"/>
              <a:t>17</a:t>
            </a:fld>
            <a:endParaRPr lang="es-ES"/>
          </a:p>
        </p:txBody>
      </p:sp>
      <p:sp>
        <p:nvSpPr>
          <p:cNvPr id="5" name="CuadroTexto 4">
            <a:extLst>
              <a:ext uri="{FF2B5EF4-FFF2-40B4-BE49-F238E27FC236}">
                <a16:creationId xmlns:a16="http://schemas.microsoft.com/office/drawing/2014/main" id="{3A0E68F0-2D92-B54D-3324-F1BC13941919}"/>
              </a:ext>
            </a:extLst>
          </p:cNvPr>
          <p:cNvSpPr txBox="1"/>
          <p:nvPr/>
        </p:nvSpPr>
        <p:spPr>
          <a:xfrm>
            <a:off x="0" y="6567586"/>
            <a:ext cx="8458200" cy="307777"/>
          </a:xfrm>
          <a:prstGeom prst="rect">
            <a:avLst/>
          </a:prstGeom>
          <a:noFill/>
        </p:spPr>
        <p:txBody>
          <a:bodyPr wrap="square" rtlCol="0">
            <a:spAutoFit/>
          </a:bodyPr>
          <a:lstStyle/>
          <a:p>
            <a:r>
              <a:rPr lang="es-ES" sz="1400" dirty="0"/>
              <a:t>https://serverspace.io/es/support/help/mounting-a-disk-and-creating-partitions-in-linux/</a:t>
            </a:r>
          </a:p>
        </p:txBody>
      </p:sp>
    </p:spTree>
    <p:extLst>
      <p:ext uri="{BB962C8B-B14F-4D97-AF65-F5344CB8AC3E}">
        <p14:creationId xmlns:p14="http://schemas.microsoft.com/office/powerpoint/2010/main" val="2812806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DFEE50-37DC-3C05-6B1A-B7FD1020E1F8}"/>
              </a:ext>
            </a:extLst>
          </p:cNvPr>
          <p:cNvSpPr>
            <a:spLocks noGrp="1"/>
          </p:cNvSpPr>
          <p:nvPr>
            <p:ph type="title"/>
          </p:nvPr>
        </p:nvSpPr>
        <p:spPr/>
        <p:txBody>
          <a:bodyPr/>
          <a:lstStyle/>
          <a:p>
            <a:r>
              <a:rPr lang="es-ES" dirty="0"/>
              <a:t>Discos y particiones II</a:t>
            </a:r>
          </a:p>
        </p:txBody>
      </p:sp>
      <p:sp>
        <p:nvSpPr>
          <p:cNvPr id="3" name="Marcador de contenido 2">
            <a:extLst>
              <a:ext uri="{FF2B5EF4-FFF2-40B4-BE49-F238E27FC236}">
                <a16:creationId xmlns:a16="http://schemas.microsoft.com/office/drawing/2014/main" id="{D30E9C7C-65A0-304B-296C-D08393FE90F8}"/>
              </a:ext>
            </a:extLst>
          </p:cNvPr>
          <p:cNvSpPr>
            <a:spLocks noGrp="1"/>
          </p:cNvSpPr>
          <p:nvPr>
            <p:ph idx="1"/>
          </p:nvPr>
        </p:nvSpPr>
        <p:spPr/>
        <p:txBody>
          <a:bodyPr/>
          <a:lstStyle/>
          <a:p>
            <a:pPr marL="0" indent="0">
              <a:buNone/>
            </a:pPr>
            <a:r>
              <a:rPr lang="es-ES" b="1" dirty="0" err="1"/>
              <a:t>fsck</a:t>
            </a:r>
            <a:r>
              <a:rPr lang="es-ES" dirty="0"/>
              <a:t> (File </a:t>
            </a:r>
            <a:r>
              <a:rPr lang="es-ES" dirty="0" err="1"/>
              <a:t>System</a:t>
            </a:r>
            <a:r>
              <a:rPr lang="es-ES" dirty="0"/>
              <a:t> </a:t>
            </a:r>
            <a:r>
              <a:rPr lang="es-ES" dirty="0" err="1"/>
              <a:t>Consistency</a:t>
            </a:r>
            <a:r>
              <a:rPr lang="es-ES" dirty="0"/>
              <a:t> </a:t>
            </a:r>
            <a:r>
              <a:rPr lang="es-ES" dirty="0" err="1"/>
              <a:t>Check</a:t>
            </a:r>
            <a:r>
              <a:rPr lang="es-ES" dirty="0"/>
              <a:t>) es una herramienta fundamental en sistemas Unix y Linux que se utiliza para verificar y reparar la integridad de los sistemas de archivos. Se encarga de buscar y corregir problemas en el sistema de archivos, como bloques dañados, </a:t>
            </a:r>
            <a:r>
              <a:rPr lang="es-ES" i="1" dirty="0"/>
              <a:t>inodos</a:t>
            </a:r>
            <a:r>
              <a:rPr lang="es-ES" dirty="0"/>
              <a:t> incorrectos y otros errores que podrían surgir debido a cortes de energía, reinicios incorrectos u otros problemas.</a:t>
            </a:r>
          </a:p>
          <a:p>
            <a:pPr marL="0" indent="0">
              <a:buNone/>
            </a:pPr>
            <a:r>
              <a:rPr lang="es-ES" b="1"/>
              <a:t>tune2fs </a:t>
            </a:r>
            <a:r>
              <a:rPr lang="es-ES" dirty="0"/>
              <a:t>es una herramienta en línea de comandos que nos permite modificar parámetros de los sistemas de archivos ext2/ext3/ext4.</a:t>
            </a:r>
          </a:p>
        </p:txBody>
      </p:sp>
      <p:sp>
        <p:nvSpPr>
          <p:cNvPr id="4" name="Marcador de número de diapositiva 3">
            <a:extLst>
              <a:ext uri="{FF2B5EF4-FFF2-40B4-BE49-F238E27FC236}">
                <a16:creationId xmlns:a16="http://schemas.microsoft.com/office/drawing/2014/main" id="{4FD74337-657B-F15B-B6FD-CF223F5FAAB9}"/>
              </a:ext>
            </a:extLst>
          </p:cNvPr>
          <p:cNvSpPr>
            <a:spLocks noGrp="1"/>
          </p:cNvSpPr>
          <p:nvPr>
            <p:ph type="sldNum" sz="quarter" idx="12"/>
          </p:nvPr>
        </p:nvSpPr>
        <p:spPr/>
        <p:txBody>
          <a:bodyPr/>
          <a:lstStyle/>
          <a:p>
            <a:fld id="{6993356B-10FC-46AF-A724-8FFAD717AC5A}" type="slidenum">
              <a:rPr lang="es-ES" smtClean="0"/>
              <a:t>18</a:t>
            </a:fld>
            <a:endParaRPr lang="es-ES"/>
          </a:p>
        </p:txBody>
      </p:sp>
    </p:spTree>
    <p:extLst>
      <p:ext uri="{BB962C8B-B14F-4D97-AF65-F5344CB8AC3E}">
        <p14:creationId xmlns:p14="http://schemas.microsoft.com/office/powerpoint/2010/main" val="884922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929E-6E22-B960-9F89-B4D00054EBF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6E829D0-B257-7AF9-C5D2-160B8CC66D48}"/>
              </a:ext>
            </a:extLst>
          </p:cNvPr>
          <p:cNvSpPr>
            <a:spLocks noGrp="1"/>
          </p:cNvSpPr>
          <p:nvPr>
            <p:ph type="title"/>
          </p:nvPr>
        </p:nvSpPr>
        <p:spPr/>
        <p:txBody>
          <a:bodyPr/>
          <a:lstStyle/>
          <a:p>
            <a:r>
              <a:rPr lang="es-ES" dirty="0"/>
              <a:t>Discos y particiones III</a:t>
            </a:r>
          </a:p>
        </p:txBody>
      </p:sp>
      <p:sp>
        <p:nvSpPr>
          <p:cNvPr id="3" name="Marcador de contenido 2">
            <a:extLst>
              <a:ext uri="{FF2B5EF4-FFF2-40B4-BE49-F238E27FC236}">
                <a16:creationId xmlns:a16="http://schemas.microsoft.com/office/drawing/2014/main" id="{D0395B70-E309-4B06-E46C-7BBF37EAE6EF}"/>
              </a:ext>
            </a:extLst>
          </p:cNvPr>
          <p:cNvSpPr>
            <a:spLocks noGrp="1"/>
          </p:cNvSpPr>
          <p:nvPr>
            <p:ph idx="1"/>
          </p:nvPr>
        </p:nvSpPr>
        <p:spPr/>
        <p:txBody>
          <a:bodyPr/>
          <a:lstStyle/>
          <a:p>
            <a:pPr marL="0" indent="0">
              <a:buNone/>
            </a:pPr>
            <a:r>
              <a:rPr lang="es-ES" b="1" dirty="0"/>
              <a:t>du</a:t>
            </a:r>
            <a:r>
              <a:rPr lang="es-ES" dirty="0"/>
              <a:t> (disk </a:t>
            </a:r>
            <a:r>
              <a:rPr lang="es-ES" dirty="0" err="1"/>
              <a:t>usage</a:t>
            </a:r>
            <a:r>
              <a:rPr lang="es-ES" dirty="0"/>
              <a:t>) permite conocer el tamaño de un directorio.</a:t>
            </a:r>
          </a:p>
          <a:p>
            <a:pPr marL="0" indent="0">
              <a:buNone/>
            </a:pPr>
            <a:r>
              <a:rPr lang="es-ES" b="1" dirty="0" err="1"/>
              <a:t>df</a:t>
            </a:r>
            <a:r>
              <a:rPr lang="es-ES" b="1" dirty="0"/>
              <a:t> </a:t>
            </a:r>
            <a:r>
              <a:rPr lang="es-ES" dirty="0"/>
              <a:t>nos ofrece información sobre las particiones de nuestro sistema, la más importante es el espacio total de la partición, el porcentaje que ya está usado y la cantidad que nos queda libre. La opción más usada es la –h (legible por humanos).</a:t>
            </a:r>
          </a:p>
          <a:p>
            <a:pPr marL="0" indent="0">
              <a:buNone/>
            </a:pPr>
            <a:endParaRPr lang="es-ES" dirty="0"/>
          </a:p>
          <a:p>
            <a:pPr marL="0" indent="0">
              <a:buNone/>
            </a:pPr>
            <a:r>
              <a:rPr lang="es-ES" dirty="0"/>
              <a:t>Otras herramientas para estadísticas de uso de disco:</a:t>
            </a:r>
            <a:br>
              <a:rPr lang="es-ES" dirty="0"/>
            </a:br>
            <a:r>
              <a:rPr lang="es-ES" dirty="0" err="1"/>
              <a:t>sysstat</a:t>
            </a:r>
            <a:r>
              <a:rPr lang="es-ES" dirty="0"/>
              <a:t>, </a:t>
            </a:r>
            <a:r>
              <a:rPr lang="es-ES" dirty="0" err="1"/>
              <a:t>iotop</a:t>
            </a:r>
            <a:r>
              <a:rPr lang="es-ES" dirty="0"/>
              <a:t>, </a:t>
            </a:r>
            <a:r>
              <a:rPr lang="es-ES" dirty="0" err="1"/>
              <a:t>vmstat</a:t>
            </a:r>
            <a:endParaRPr lang="es-ES" dirty="0"/>
          </a:p>
        </p:txBody>
      </p:sp>
      <p:sp>
        <p:nvSpPr>
          <p:cNvPr id="4" name="Marcador de número de diapositiva 3">
            <a:extLst>
              <a:ext uri="{FF2B5EF4-FFF2-40B4-BE49-F238E27FC236}">
                <a16:creationId xmlns:a16="http://schemas.microsoft.com/office/drawing/2014/main" id="{DB2D5E2A-B996-DB96-837C-6CF5022CC196}"/>
              </a:ext>
            </a:extLst>
          </p:cNvPr>
          <p:cNvSpPr>
            <a:spLocks noGrp="1"/>
          </p:cNvSpPr>
          <p:nvPr>
            <p:ph type="sldNum" sz="quarter" idx="12"/>
          </p:nvPr>
        </p:nvSpPr>
        <p:spPr/>
        <p:txBody>
          <a:bodyPr/>
          <a:lstStyle/>
          <a:p>
            <a:fld id="{6993356B-10FC-46AF-A724-8FFAD717AC5A}" type="slidenum">
              <a:rPr lang="es-ES" smtClean="0"/>
              <a:t>19</a:t>
            </a:fld>
            <a:endParaRPr lang="es-ES"/>
          </a:p>
        </p:txBody>
      </p:sp>
    </p:spTree>
    <p:extLst>
      <p:ext uri="{BB962C8B-B14F-4D97-AF65-F5344CB8AC3E}">
        <p14:creationId xmlns:p14="http://schemas.microsoft.com/office/powerpoint/2010/main" val="2914370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s-ES"/>
              <a:t>Objetivos</a:t>
            </a:r>
            <a:endParaRPr/>
          </a:p>
        </p:txBody>
      </p:sp>
      <p:sp>
        <p:nvSpPr>
          <p:cNvPr id="97" name="Google Shape;97;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342900" lvl="0" indent="-342900" algn="just">
              <a:spcAft>
                <a:spcPts val="800"/>
              </a:spcAft>
              <a:buFont typeface="RomanSerif" panose="02000603060000020004" pitchFamily="2" charset="0"/>
              <a:buChar char="-"/>
            </a:pPr>
            <a:r>
              <a:rPr lang="es-ES" sz="1800" kern="100" dirty="0">
                <a:effectLst/>
                <a:latin typeface="RomanSerif" panose="02000603060000020004" pitchFamily="2" charset="0"/>
                <a:ea typeface="Calibri" panose="020F0502020204030204" pitchFamily="34" charset="0"/>
                <a:cs typeface="Times New Roman" panose="02020603050405020304" pitchFamily="18" charset="0"/>
              </a:rPr>
              <a:t>Introducción GNU/Linux</a:t>
            </a:r>
          </a:p>
          <a:p>
            <a:pPr marL="342900" lvl="0" indent="-342900" algn="just">
              <a:spcAft>
                <a:spcPts val="800"/>
              </a:spcAft>
              <a:buFont typeface="RomanSerif" panose="02000603060000020004" pitchFamily="2" charset="0"/>
              <a:buChar char="-"/>
            </a:pPr>
            <a:r>
              <a:rPr lang="es-ES" sz="1800" kern="100" dirty="0">
                <a:effectLst/>
                <a:latin typeface="RomanSerif" panose="02000603060000020004" pitchFamily="2" charset="0"/>
                <a:ea typeface="Calibri" panose="020F0502020204030204" pitchFamily="34" charset="0"/>
                <a:cs typeface="Times New Roman" panose="02020603050405020304" pitchFamily="18" charset="0"/>
              </a:rPr>
              <a:t>Discos y particiones</a:t>
            </a:r>
          </a:p>
          <a:p>
            <a:pPr marL="342900" lvl="0" indent="-342900" algn="just">
              <a:spcAft>
                <a:spcPts val="800"/>
              </a:spcAft>
              <a:buFont typeface="RomanSerif" panose="02000603060000020004" pitchFamily="2" charset="0"/>
              <a:buChar char="-"/>
            </a:pPr>
            <a:r>
              <a:rPr lang="es-ES" sz="1800" kern="100" dirty="0">
                <a:effectLst/>
                <a:latin typeface="RomanSerif" panose="02000603060000020004" pitchFamily="2" charset="0"/>
                <a:ea typeface="Calibri" panose="020F0502020204030204" pitchFamily="34" charset="0"/>
                <a:cs typeface="Times New Roman" panose="02020603050405020304" pitchFamily="18" charset="0"/>
              </a:rPr>
              <a:t>Montaje de dispositivos de almacenamiento</a:t>
            </a:r>
          </a:p>
          <a:p>
            <a:pPr marL="342900" lvl="0" indent="-342900" algn="just">
              <a:spcAft>
                <a:spcPts val="800"/>
              </a:spcAft>
              <a:buFont typeface="RomanSerif" panose="02000603060000020004" pitchFamily="2" charset="0"/>
              <a:buChar char="-"/>
            </a:pPr>
            <a:r>
              <a:rPr lang="es-ES" sz="1800" kern="100" dirty="0">
                <a:effectLst/>
                <a:latin typeface="RomanSerif" panose="02000603060000020004" pitchFamily="2" charset="0"/>
                <a:ea typeface="Calibri" panose="020F0502020204030204" pitchFamily="34" charset="0"/>
                <a:cs typeface="Times New Roman" panose="02020603050405020304" pitchFamily="18" charset="0"/>
              </a:rPr>
              <a:t>Archivos. Búsquedas de archivos. Papelera de reciclaje</a:t>
            </a:r>
          </a:p>
          <a:p>
            <a:pPr marL="342900" lvl="0" indent="-342900" algn="just">
              <a:spcAft>
                <a:spcPts val="800"/>
              </a:spcAft>
              <a:buFont typeface="RomanSerif" panose="02000603060000020004" pitchFamily="2" charset="0"/>
              <a:buChar char="-"/>
            </a:pPr>
            <a:r>
              <a:rPr lang="es-ES" sz="1800" kern="100" dirty="0">
                <a:effectLst/>
                <a:latin typeface="RomanSerif" panose="02000603060000020004" pitchFamily="2" charset="0"/>
                <a:ea typeface="Calibri" panose="020F0502020204030204" pitchFamily="34" charset="0"/>
                <a:cs typeface="Times New Roman" panose="02020603050405020304" pitchFamily="18" charset="0"/>
              </a:rPr>
              <a:t>Gestión de archivos y directorios mediante línea de comando (CLI)</a:t>
            </a:r>
          </a:p>
          <a:p>
            <a:pPr marL="342900" lvl="0" indent="-342900" algn="just">
              <a:spcAft>
                <a:spcPts val="800"/>
              </a:spcAft>
              <a:buFont typeface="RomanSerif" panose="02000603060000020004" pitchFamily="2" charset="0"/>
              <a:buChar char="-"/>
            </a:pPr>
            <a:r>
              <a:rPr lang="es-ES" sz="1800" kern="100" dirty="0">
                <a:effectLst/>
                <a:latin typeface="RomanSerif" panose="02000603060000020004" pitchFamily="2" charset="0"/>
                <a:ea typeface="Calibri" panose="020F0502020204030204" pitchFamily="34" charset="0"/>
                <a:cs typeface="Times New Roman" panose="02020603050405020304" pitchFamily="18" charset="0"/>
              </a:rPr>
              <a:t>Copias de seguridad</a:t>
            </a:r>
          </a:p>
          <a:p>
            <a:pPr marL="342900" lvl="0" indent="-342900" algn="just">
              <a:spcAft>
                <a:spcPts val="800"/>
              </a:spcAft>
              <a:buFont typeface="RomanSerif" panose="02000603060000020004" pitchFamily="2" charset="0"/>
              <a:buChar char="-"/>
            </a:pPr>
            <a:r>
              <a:rPr lang="es-ES" sz="1800" kern="100" dirty="0">
                <a:effectLst/>
                <a:latin typeface="RomanSerif" panose="02000603060000020004" pitchFamily="2" charset="0"/>
                <a:ea typeface="Calibri" panose="020F0502020204030204" pitchFamily="34" charset="0"/>
                <a:cs typeface="Times New Roman" panose="02020603050405020304" pitchFamily="18" charset="0"/>
              </a:rPr>
              <a:t>Programación de tareas</a:t>
            </a:r>
          </a:p>
          <a:p>
            <a:pPr marL="0" lvl="0" indent="0" algn="l" rtl="0">
              <a:lnSpc>
                <a:spcPct val="90000"/>
              </a:lnSpc>
              <a:spcBef>
                <a:spcPts val="1800"/>
              </a:spcBef>
              <a:spcAft>
                <a:spcPts val="0"/>
              </a:spcAft>
              <a:buClr>
                <a:schemeClr val="dk1"/>
              </a:buClr>
              <a:buSzPts val="2800"/>
              <a:buNone/>
            </a:pPr>
            <a:endParaRPr dirty="0"/>
          </a:p>
        </p:txBody>
      </p:sp>
      <p:sp>
        <p:nvSpPr>
          <p:cNvPr id="98" name="Google Shape;9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2</a:t>
            </a:fld>
            <a:endParaRPr/>
          </a:p>
        </p:txBody>
      </p:sp>
      <p:pic>
        <p:nvPicPr>
          <p:cNvPr id="99" name="Google Shape;99;p2"/>
          <p:cNvPicPr preferRelativeResize="0"/>
          <p:nvPr/>
        </p:nvPicPr>
        <p:blipFill rotWithShape="1">
          <a:blip r:embed="rId3">
            <a:alphaModFix/>
          </a:blip>
          <a:srcRect/>
          <a:stretch/>
        </p:blipFill>
        <p:spPr>
          <a:xfrm flipH="1">
            <a:off x="9189720" y="0"/>
            <a:ext cx="3002280" cy="1514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7834C8-AD97-B45C-2842-329F91E77498}"/>
              </a:ext>
            </a:extLst>
          </p:cNvPr>
          <p:cNvSpPr>
            <a:spLocks noGrp="1"/>
          </p:cNvSpPr>
          <p:nvPr>
            <p:ph type="title"/>
          </p:nvPr>
        </p:nvSpPr>
        <p:spPr/>
        <p:txBody>
          <a:bodyPr/>
          <a:lstStyle/>
          <a:p>
            <a:r>
              <a:rPr lang="es-ES" dirty="0"/>
              <a:t>Permisos</a:t>
            </a:r>
          </a:p>
        </p:txBody>
      </p:sp>
      <p:sp>
        <p:nvSpPr>
          <p:cNvPr id="3" name="Marcador de contenido 2">
            <a:extLst>
              <a:ext uri="{FF2B5EF4-FFF2-40B4-BE49-F238E27FC236}">
                <a16:creationId xmlns:a16="http://schemas.microsoft.com/office/drawing/2014/main" id="{C8A6FEEF-BC48-CC76-0DB9-893FDF7E2525}"/>
              </a:ext>
            </a:extLst>
          </p:cNvPr>
          <p:cNvSpPr>
            <a:spLocks noGrp="1"/>
          </p:cNvSpPr>
          <p:nvPr>
            <p:ph idx="1"/>
          </p:nvPr>
        </p:nvSpPr>
        <p:spPr/>
        <p:txBody>
          <a:bodyPr>
            <a:normAutofit fontScale="92500" lnSpcReduction="20000"/>
          </a:bodyPr>
          <a:lstStyle/>
          <a:p>
            <a:pPr marL="0" indent="0">
              <a:buNone/>
            </a:pPr>
            <a:r>
              <a:rPr lang="es-ES" dirty="0"/>
              <a:t>En los sistemas Unix, se mantiene una política de </a:t>
            </a:r>
            <a:r>
              <a:rPr lang="es-ES" b="1" dirty="0"/>
              <a:t>permisos sobre los archivos</a:t>
            </a:r>
            <a:r>
              <a:rPr lang="es-ES" dirty="0"/>
              <a:t>. A fin de controlar el acceso, que pueden hacer sobre ello y quien puede hacerlo. </a:t>
            </a:r>
            <a:r>
              <a:rPr lang="es-ES" b="1" dirty="0"/>
              <a:t>Los permisos se identifican con letras</a:t>
            </a:r>
            <a:r>
              <a:rPr lang="es-ES" dirty="0"/>
              <a:t> y se establecen de esta manera:</a:t>
            </a:r>
          </a:p>
          <a:p>
            <a:pPr lvl="1"/>
            <a:r>
              <a:rPr lang="es-ES" dirty="0"/>
              <a:t>r: permiso para lectura del archivo.</a:t>
            </a:r>
          </a:p>
          <a:p>
            <a:pPr lvl="1"/>
            <a:r>
              <a:rPr lang="es-ES" dirty="0"/>
              <a:t>w: permiso para escritura del archivo.</a:t>
            </a:r>
          </a:p>
          <a:p>
            <a:pPr lvl="1"/>
            <a:r>
              <a:rPr lang="es-ES" dirty="0"/>
              <a:t>x: permiso para ejecutar el archivo.</a:t>
            </a:r>
          </a:p>
          <a:p>
            <a:pPr marL="0" indent="0">
              <a:buNone/>
            </a:pPr>
            <a:r>
              <a:rPr lang="es-ES"/>
              <a:t>Cada </a:t>
            </a:r>
            <a:r>
              <a:rPr lang="es-ES" dirty="0"/>
              <a:t>permiso en Linux puede ser aplicado: </a:t>
            </a:r>
          </a:p>
          <a:p>
            <a:pPr marL="457200" lvl="1" indent="0">
              <a:buNone/>
            </a:pPr>
            <a:r>
              <a:rPr lang="es-ES" dirty="0"/>
              <a:t>- a los dueños de archivos</a:t>
            </a:r>
          </a:p>
          <a:p>
            <a:pPr marL="457200" lvl="1" indent="0">
              <a:buNone/>
            </a:pPr>
            <a:r>
              <a:rPr lang="es-ES" dirty="0"/>
              <a:t>- al grupo que pertenece el dicho dueño</a:t>
            </a:r>
          </a:p>
          <a:p>
            <a:pPr marL="457200" lvl="1" indent="0">
              <a:buNone/>
            </a:pPr>
            <a:r>
              <a:rPr lang="es-ES" dirty="0"/>
              <a:t>- al resto de los usuarios</a:t>
            </a:r>
          </a:p>
          <a:p>
            <a:pPr marL="0" indent="0">
              <a:buNone/>
            </a:pPr>
            <a:r>
              <a:rPr lang="es-ES" dirty="0"/>
              <a:t>Esto permite que este mecanismo de seguridad funcione perfectamente en grupos de trabajo con diferentes responsabilidades (multiusuarios).</a:t>
            </a:r>
          </a:p>
          <a:p>
            <a:pPr marL="0" indent="0">
              <a:buNone/>
            </a:pPr>
            <a:endParaRPr lang="es-ES" dirty="0"/>
          </a:p>
        </p:txBody>
      </p:sp>
      <p:sp>
        <p:nvSpPr>
          <p:cNvPr id="4" name="Marcador de número de diapositiva 3">
            <a:extLst>
              <a:ext uri="{FF2B5EF4-FFF2-40B4-BE49-F238E27FC236}">
                <a16:creationId xmlns:a16="http://schemas.microsoft.com/office/drawing/2014/main" id="{11F796DA-3752-7D5B-6311-701E557B5B37}"/>
              </a:ext>
            </a:extLst>
          </p:cNvPr>
          <p:cNvSpPr>
            <a:spLocks noGrp="1"/>
          </p:cNvSpPr>
          <p:nvPr>
            <p:ph type="sldNum" sz="quarter" idx="12"/>
          </p:nvPr>
        </p:nvSpPr>
        <p:spPr/>
        <p:txBody>
          <a:bodyPr/>
          <a:lstStyle/>
          <a:p>
            <a:fld id="{6993356B-10FC-46AF-A724-8FFAD717AC5A}" type="slidenum">
              <a:rPr lang="es-ES" smtClean="0"/>
              <a:t>20</a:t>
            </a:fld>
            <a:endParaRPr lang="es-ES"/>
          </a:p>
        </p:txBody>
      </p:sp>
    </p:spTree>
    <p:extLst>
      <p:ext uri="{BB962C8B-B14F-4D97-AF65-F5344CB8AC3E}">
        <p14:creationId xmlns:p14="http://schemas.microsoft.com/office/powerpoint/2010/main" val="167883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8B6210-C832-BC5C-E0F0-05F73683B8A5}"/>
              </a:ext>
            </a:extLst>
          </p:cNvPr>
          <p:cNvSpPr>
            <a:spLocks noGrp="1"/>
          </p:cNvSpPr>
          <p:nvPr>
            <p:ph type="title"/>
          </p:nvPr>
        </p:nvSpPr>
        <p:spPr/>
        <p:txBody>
          <a:bodyPr/>
          <a:lstStyle/>
          <a:p>
            <a:r>
              <a:rPr lang="es-ES" dirty="0"/>
              <a:t>Usuario </a:t>
            </a:r>
            <a:r>
              <a:rPr lang="es-ES" dirty="0" err="1"/>
              <a:t>root</a:t>
            </a:r>
            <a:endParaRPr lang="es-ES" dirty="0"/>
          </a:p>
        </p:txBody>
      </p:sp>
      <p:sp>
        <p:nvSpPr>
          <p:cNvPr id="3" name="Marcador de contenido 2">
            <a:extLst>
              <a:ext uri="{FF2B5EF4-FFF2-40B4-BE49-F238E27FC236}">
                <a16:creationId xmlns:a16="http://schemas.microsoft.com/office/drawing/2014/main" id="{AFDD7AC5-AD7C-14E8-29A8-E652BD40043B}"/>
              </a:ext>
            </a:extLst>
          </p:cNvPr>
          <p:cNvSpPr>
            <a:spLocks noGrp="1"/>
          </p:cNvSpPr>
          <p:nvPr>
            <p:ph idx="1"/>
          </p:nvPr>
        </p:nvSpPr>
        <p:spPr/>
        <p:txBody>
          <a:bodyPr>
            <a:normAutofit fontScale="85000" lnSpcReduction="10000"/>
          </a:bodyPr>
          <a:lstStyle/>
          <a:p>
            <a:pPr marL="0" indent="0">
              <a:buNone/>
            </a:pPr>
            <a:r>
              <a:rPr lang="es-ES" dirty="0"/>
              <a:t>La cuenta </a:t>
            </a:r>
            <a:r>
              <a:rPr lang="es-ES" dirty="0" err="1"/>
              <a:t>root</a:t>
            </a:r>
            <a:r>
              <a:rPr lang="es-ES" dirty="0"/>
              <a:t> o de superusuario es la cuenta con los permisos más elevados: tiene permisos de lectura, escritura y ejecución de cualquier aplicación del sistema.</a:t>
            </a:r>
          </a:p>
          <a:p>
            <a:pPr marL="0" indent="0">
              <a:buNone/>
            </a:pPr>
            <a:r>
              <a:rPr lang="es-ES" dirty="0"/>
              <a:t>Linux separa la cuenta de superusuario (</a:t>
            </a:r>
            <a:r>
              <a:rPr lang="es-ES" dirty="0" err="1"/>
              <a:t>root</a:t>
            </a:r>
            <a:r>
              <a:rPr lang="es-ES" dirty="0"/>
              <a:t>) de la cuenta de usuario normal.</a:t>
            </a:r>
          </a:p>
          <a:p>
            <a:pPr marL="0" indent="0">
              <a:buNone/>
            </a:pPr>
            <a:endParaRPr lang="es-ES" dirty="0"/>
          </a:p>
          <a:p>
            <a:pPr marL="0" indent="0">
              <a:buNone/>
            </a:pPr>
            <a:r>
              <a:rPr lang="es-ES" dirty="0"/>
              <a:t>Para hacer algo con privilegios de superusuario se utiliza </a:t>
            </a:r>
            <a:r>
              <a:rPr lang="es-ES" b="1" dirty="0"/>
              <a:t>SU y SUDO.</a:t>
            </a:r>
            <a:r>
              <a:rPr lang="es-ES" dirty="0"/>
              <a:t> </a:t>
            </a:r>
            <a:br>
              <a:rPr lang="es-ES" dirty="0"/>
            </a:br>
            <a:endParaRPr lang="es-ES" dirty="0"/>
          </a:p>
          <a:p>
            <a:pPr marL="0" indent="0">
              <a:buNone/>
            </a:pPr>
            <a:r>
              <a:rPr lang="es-ES" dirty="0"/>
              <a:t>Esto hace que, al menos psicológicamente hablando, tengamos la noción de que estamos haciendo algo más serio con nuestro sistema. </a:t>
            </a:r>
            <a:br>
              <a:rPr lang="es-ES" dirty="0"/>
            </a:br>
            <a:endParaRPr lang="es-ES" dirty="0"/>
          </a:p>
          <a:p>
            <a:pPr marL="0" indent="0">
              <a:buNone/>
            </a:pPr>
            <a:r>
              <a:rPr lang="es-ES" dirty="0"/>
              <a:t>SU, del inglés substitute </a:t>
            </a:r>
            <a:r>
              <a:rPr lang="es-ES" dirty="0" err="1"/>
              <a:t>user</a:t>
            </a:r>
            <a:r>
              <a:rPr lang="es-ES" dirty="0"/>
              <a:t> (cambiar usuario).</a:t>
            </a:r>
          </a:p>
          <a:p>
            <a:pPr marL="457200" lvl="1" indent="0">
              <a:buNone/>
            </a:pPr>
            <a:r>
              <a:rPr lang="es-ES" dirty="0">
                <a:latin typeface="Courier New" panose="02070309020205020404" pitchFamily="49" charset="0"/>
                <a:cs typeface="Courier New" panose="02070309020205020404" pitchFamily="49" charset="0"/>
              </a:rPr>
              <a:t>su</a:t>
            </a:r>
          </a:p>
          <a:p>
            <a:pPr marL="457200" lvl="1" indent="0">
              <a:buNone/>
            </a:pPr>
            <a:r>
              <a:rPr lang="es-ES" dirty="0">
                <a:latin typeface="Courier New" panose="02070309020205020404" pitchFamily="49" charset="0"/>
                <a:cs typeface="Courier New" panose="02070309020205020404" pitchFamily="49" charset="0"/>
              </a:rPr>
              <a:t>su [nombre del usuario]</a:t>
            </a:r>
          </a:p>
        </p:txBody>
      </p:sp>
      <p:sp>
        <p:nvSpPr>
          <p:cNvPr id="4" name="Marcador de número de diapositiva 3">
            <a:extLst>
              <a:ext uri="{FF2B5EF4-FFF2-40B4-BE49-F238E27FC236}">
                <a16:creationId xmlns:a16="http://schemas.microsoft.com/office/drawing/2014/main" id="{08951D0F-B34D-640A-6CE3-DF468CFE5608}"/>
              </a:ext>
            </a:extLst>
          </p:cNvPr>
          <p:cNvSpPr>
            <a:spLocks noGrp="1"/>
          </p:cNvSpPr>
          <p:nvPr>
            <p:ph type="sldNum" sz="quarter" idx="12"/>
          </p:nvPr>
        </p:nvSpPr>
        <p:spPr/>
        <p:txBody>
          <a:bodyPr/>
          <a:lstStyle/>
          <a:p>
            <a:fld id="{6993356B-10FC-46AF-A724-8FFAD717AC5A}" type="slidenum">
              <a:rPr lang="es-ES" smtClean="0"/>
              <a:t>21</a:t>
            </a:fld>
            <a:endParaRPr lang="es-ES"/>
          </a:p>
        </p:txBody>
      </p:sp>
      <p:sp>
        <p:nvSpPr>
          <p:cNvPr id="5" name="CuadroTexto 4">
            <a:extLst>
              <a:ext uri="{FF2B5EF4-FFF2-40B4-BE49-F238E27FC236}">
                <a16:creationId xmlns:a16="http://schemas.microsoft.com/office/drawing/2014/main" id="{BE5B698C-C9C8-F9C2-333A-A20E58AB0896}"/>
              </a:ext>
            </a:extLst>
          </p:cNvPr>
          <p:cNvSpPr txBox="1"/>
          <p:nvPr/>
        </p:nvSpPr>
        <p:spPr>
          <a:xfrm>
            <a:off x="164592" y="6592824"/>
            <a:ext cx="3636188" cy="307777"/>
          </a:xfrm>
          <a:prstGeom prst="rect">
            <a:avLst/>
          </a:prstGeom>
          <a:noFill/>
        </p:spPr>
        <p:txBody>
          <a:bodyPr wrap="none" rtlCol="0">
            <a:spAutoFit/>
          </a:bodyPr>
          <a:lstStyle/>
          <a:p>
            <a:r>
              <a:rPr lang="es-ES" sz="1400" dirty="0"/>
              <a:t>https://www.softzone.es/linux/tutoriales/root/</a:t>
            </a:r>
          </a:p>
        </p:txBody>
      </p:sp>
    </p:spTree>
    <p:extLst>
      <p:ext uri="{BB962C8B-B14F-4D97-AF65-F5344CB8AC3E}">
        <p14:creationId xmlns:p14="http://schemas.microsoft.com/office/powerpoint/2010/main" val="3989028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769E69-EFAB-F99A-35E7-87AC4434B9EA}"/>
              </a:ext>
            </a:extLst>
          </p:cNvPr>
          <p:cNvSpPr>
            <a:spLocks noGrp="1"/>
          </p:cNvSpPr>
          <p:nvPr>
            <p:ph type="title"/>
          </p:nvPr>
        </p:nvSpPr>
        <p:spPr/>
        <p:txBody>
          <a:bodyPr/>
          <a:lstStyle/>
          <a:p>
            <a:r>
              <a:rPr lang="es-ES" dirty="0"/>
              <a:t>sudo en Linux</a:t>
            </a:r>
          </a:p>
        </p:txBody>
      </p:sp>
      <p:sp>
        <p:nvSpPr>
          <p:cNvPr id="3" name="Marcador de contenido 2">
            <a:extLst>
              <a:ext uri="{FF2B5EF4-FFF2-40B4-BE49-F238E27FC236}">
                <a16:creationId xmlns:a16="http://schemas.microsoft.com/office/drawing/2014/main" id="{EB15EFFD-FEE2-D789-6895-988FD0DC7372}"/>
              </a:ext>
            </a:extLst>
          </p:cNvPr>
          <p:cNvSpPr>
            <a:spLocks noGrp="1"/>
          </p:cNvSpPr>
          <p:nvPr>
            <p:ph idx="1"/>
          </p:nvPr>
        </p:nvSpPr>
        <p:spPr/>
        <p:txBody>
          <a:bodyPr>
            <a:normAutofit fontScale="77500" lnSpcReduction="20000"/>
          </a:bodyPr>
          <a:lstStyle/>
          <a:p>
            <a:pPr marL="0" indent="0">
              <a:buNone/>
            </a:pPr>
            <a:r>
              <a:rPr lang="es-ES" dirty="0"/>
              <a:t>En algunas distribuciones de Linux la cuenta de superusuario viene desactivada por defecto. </a:t>
            </a:r>
            <a:br>
              <a:rPr lang="es-ES" dirty="0"/>
            </a:br>
            <a:r>
              <a:rPr lang="es-ES" dirty="0"/>
              <a:t>En estos casos, la cuenta de usuario que creamos al instalar la distribución no es la misma que la cuenta de </a:t>
            </a:r>
            <a:r>
              <a:rPr lang="es-ES" dirty="0" err="1"/>
              <a:t>root</a:t>
            </a:r>
            <a:r>
              <a:rPr lang="es-ES" dirty="0"/>
              <a:t> o superusuario, sino que pertenece al grupo de administradores. </a:t>
            </a:r>
          </a:p>
          <a:p>
            <a:pPr marL="0" indent="0">
              <a:buNone/>
            </a:pPr>
            <a:r>
              <a:rPr lang="es-ES" dirty="0"/>
              <a:t>Para obtener privilegios de </a:t>
            </a:r>
            <a:r>
              <a:rPr lang="es-ES" dirty="0" err="1"/>
              <a:t>root</a:t>
            </a:r>
            <a:r>
              <a:rPr lang="es-ES" dirty="0"/>
              <a:t> se utiliza el comando </a:t>
            </a:r>
            <a:r>
              <a:rPr lang="es-ES" b="1" dirty="0"/>
              <a:t>SUDO</a:t>
            </a:r>
            <a:r>
              <a:rPr lang="es-ES" dirty="0"/>
              <a:t>. Sudo o Super </a:t>
            </a:r>
            <a:r>
              <a:rPr lang="es-ES" dirty="0" err="1"/>
              <a:t>User</a:t>
            </a:r>
            <a:r>
              <a:rPr lang="es-ES" dirty="0"/>
              <a:t> Do permite a los usuarios ejecutar comandos y ficheros con los permisos de seguridad de otro usuario (principalmente con los privilegios del usuario </a:t>
            </a:r>
            <a:r>
              <a:rPr lang="es-ES" dirty="0" err="1"/>
              <a:t>root</a:t>
            </a:r>
            <a:r>
              <a:rPr lang="es-ES" dirty="0"/>
              <a:t>). </a:t>
            </a:r>
          </a:p>
          <a:p>
            <a:pPr marL="0" indent="0">
              <a:buNone/>
            </a:pPr>
            <a:r>
              <a:rPr lang="es-ES" dirty="0"/>
              <a:t>Sudo sirve para elevar privilegios temporalmente, con el fin de ejecutar comandos o archivos que requieren permisos especiales.</a:t>
            </a:r>
          </a:p>
          <a:p>
            <a:pPr marL="0" indent="0">
              <a:buNone/>
            </a:pPr>
            <a:r>
              <a:rPr lang="es-ES" dirty="0"/>
              <a:t>Algunos comandos de Sudo Linux</a:t>
            </a:r>
          </a:p>
          <a:p>
            <a:pPr marL="0" indent="0">
              <a:buNone/>
            </a:pPr>
            <a:r>
              <a:rPr lang="es-ES" dirty="0">
                <a:latin typeface="Courier New" panose="02070309020205020404" pitchFamily="49" charset="0"/>
                <a:cs typeface="Courier New" panose="02070309020205020404" pitchFamily="49" charset="0"/>
              </a:rPr>
              <a:t>    sudo -l</a:t>
            </a:r>
          </a:p>
          <a:p>
            <a:pPr marL="0" indent="0">
              <a:buNone/>
            </a:pPr>
            <a:r>
              <a:rPr lang="es-ES" dirty="0">
                <a:latin typeface="Courier New" panose="02070309020205020404" pitchFamily="49" charset="0"/>
                <a:cs typeface="Courier New" panose="02070309020205020404" pitchFamily="49" charset="0"/>
              </a:rPr>
              <a:t>    sudo -i</a:t>
            </a:r>
          </a:p>
          <a:p>
            <a:pPr marL="0" indent="0">
              <a:buNone/>
            </a:pPr>
            <a:r>
              <a:rPr lang="es-ES" dirty="0">
                <a:latin typeface="Courier New" panose="02070309020205020404" pitchFamily="49" charset="0"/>
                <a:cs typeface="Courier New" panose="02070309020205020404" pitchFamily="49" charset="0"/>
              </a:rPr>
              <a:t>    sudo -s</a:t>
            </a:r>
          </a:p>
          <a:p>
            <a:pPr marL="0" indent="0">
              <a:buNone/>
            </a:pPr>
            <a:endParaRPr lang="es-ES" dirty="0"/>
          </a:p>
        </p:txBody>
      </p:sp>
      <p:sp>
        <p:nvSpPr>
          <p:cNvPr id="4" name="Marcador de número de diapositiva 3">
            <a:extLst>
              <a:ext uri="{FF2B5EF4-FFF2-40B4-BE49-F238E27FC236}">
                <a16:creationId xmlns:a16="http://schemas.microsoft.com/office/drawing/2014/main" id="{7FFF9ED7-1BE5-C399-8328-C095820F43F2}"/>
              </a:ext>
            </a:extLst>
          </p:cNvPr>
          <p:cNvSpPr>
            <a:spLocks noGrp="1"/>
          </p:cNvSpPr>
          <p:nvPr>
            <p:ph type="sldNum" sz="quarter" idx="12"/>
          </p:nvPr>
        </p:nvSpPr>
        <p:spPr/>
        <p:txBody>
          <a:bodyPr/>
          <a:lstStyle/>
          <a:p>
            <a:fld id="{6993356B-10FC-46AF-A724-8FFAD717AC5A}" type="slidenum">
              <a:rPr lang="es-ES" smtClean="0"/>
              <a:t>22</a:t>
            </a:fld>
            <a:endParaRPr lang="es-ES"/>
          </a:p>
        </p:txBody>
      </p:sp>
      <p:sp>
        <p:nvSpPr>
          <p:cNvPr id="5" name="CuadroTexto 4">
            <a:extLst>
              <a:ext uri="{FF2B5EF4-FFF2-40B4-BE49-F238E27FC236}">
                <a16:creationId xmlns:a16="http://schemas.microsoft.com/office/drawing/2014/main" id="{5FB4E563-9FA3-0694-76B6-8E954120F6A0}"/>
              </a:ext>
            </a:extLst>
          </p:cNvPr>
          <p:cNvSpPr txBox="1"/>
          <p:nvPr/>
        </p:nvSpPr>
        <p:spPr>
          <a:xfrm>
            <a:off x="155448" y="6556248"/>
            <a:ext cx="3838358" cy="307777"/>
          </a:xfrm>
          <a:prstGeom prst="rect">
            <a:avLst/>
          </a:prstGeom>
          <a:noFill/>
        </p:spPr>
        <p:txBody>
          <a:bodyPr wrap="none" rtlCol="0">
            <a:spAutoFit/>
          </a:bodyPr>
          <a:lstStyle/>
          <a:p>
            <a:r>
              <a:rPr lang="es-ES" sz="1400" dirty="0"/>
              <a:t>https://keepcoding.io/blog/que-es-sudo-en-linux/</a:t>
            </a:r>
          </a:p>
        </p:txBody>
      </p:sp>
    </p:spTree>
    <p:extLst>
      <p:ext uri="{BB962C8B-B14F-4D97-AF65-F5344CB8AC3E}">
        <p14:creationId xmlns:p14="http://schemas.microsoft.com/office/powerpoint/2010/main" val="2091994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1B5C8-BE91-5470-C6C6-4425057AC3D0}"/>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2342449-923C-80C6-2F7F-C91667F7648A}"/>
              </a:ext>
            </a:extLst>
          </p:cNvPr>
          <p:cNvSpPr>
            <a:spLocks noGrp="1"/>
          </p:cNvSpPr>
          <p:nvPr>
            <p:ph type="sldNum" sz="quarter" idx="12"/>
          </p:nvPr>
        </p:nvSpPr>
        <p:spPr/>
        <p:txBody>
          <a:bodyPr/>
          <a:lstStyle/>
          <a:p>
            <a:fld id="{6993356B-10FC-46AF-A724-8FFAD717AC5A}" type="slidenum">
              <a:rPr lang="es-ES" smtClean="0"/>
              <a:t>23</a:t>
            </a:fld>
            <a:endParaRPr lang="es-ES"/>
          </a:p>
        </p:txBody>
      </p:sp>
      <p:pic>
        <p:nvPicPr>
          <p:cNvPr id="5" name="Google Shape;382;p37">
            <a:extLst>
              <a:ext uri="{FF2B5EF4-FFF2-40B4-BE49-F238E27FC236}">
                <a16:creationId xmlns:a16="http://schemas.microsoft.com/office/drawing/2014/main" id="{AF0B80B2-6185-8E83-1D2C-B913B792F727}"/>
              </a:ext>
            </a:extLst>
          </p:cNvPr>
          <p:cNvPicPr preferRelativeResize="0">
            <a:picLocks/>
          </p:cNvPicPr>
          <p:nvPr/>
        </p:nvPicPr>
        <p:blipFill rotWithShape="1">
          <a:blip r:embed="rId2">
            <a:alphaModFix/>
          </a:blip>
          <a:srcRect/>
          <a:stretch/>
        </p:blipFill>
        <p:spPr>
          <a:xfrm>
            <a:off x="4415697" y="2216942"/>
            <a:ext cx="4860417" cy="3927217"/>
          </a:xfrm>
          <a:prstGeom prst="rect">
            <a:avLst/>
          </a:prstGeom>
          <a:noFill/>
          <a:ln>
            <a:noFill/>
          </a:ln>
        </p:spPr>
      </p:pic>
      <p:sp>
        <p:nvSpPr>
          <p:cNvPr id="6" name="Google Shape;383;p37">
            <a:extLst>
              <a:ext uri="{FF2B5EF4-FFF2-40B4-BE49-F238E27FC236}">
                <a16:creationId xmlns:a16="http://schemas.microsoft.com/office/drawing/2014/main" id="{FF647BA9-6525-4B23-B79C-2E949F460165}"/>
              </a:ext>
            </a:extLst>
          </p:cNvPr>
          <p:cNvSpPr/>
          <p:nvPr/>
        </p:nvSpPr>
        <p:spPr>
          <a:xfrm>
            <a:off x="1298448" y="1699042"/>
            <a:ext cx="3255264" cy="978408"/>
          </a:xfrm>
          <a:prstGeom prst="wedgeRoundRectCallout">
            <a:avLst>
              <a:gd name="adj1" fmla="val 63437"/>
              <a:gd name="adj2" fmla="val 120444"/>
              <a:gd name="adj3"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¿Qué es un INODO?</a:t>
            </a:r>
            <a:endParaRPr dirty="0"/>
          </a:p>
        </p:txBody>
      </p:sp>
    </p:spTree>
    <p:extLst>
      <p:ext uri="{BB962C8B-B14F-4D97-AF65-F5344CB8AC3E}">
        <p14:creationId xmlns:p14="http://schemas.microsoft.com/office/powerpoint/2010/main" val="3474242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8C9AF9-C517-22DA-B939-3450FBD2174D}"/>
              </a:ext>
            </a:extLst>
          </p:cNvPr>
          <p:cNvSpPr>
            <a:spLocks noGrp="1"/>
          </p:cNvSpPr>
          <p:nvPr>
            <p:ph type="title"/>
          </p:nvPr>
        </p:nvSpPr>
        <p:spPr/>
        <p:txBody>
          <a:bodyPr/>
          <a:lstStyle/>
          <a:p>
            <a:r>
              <a:rPr lang="es-ES" dirty="0"/>
              <a:t>INODOS I</a:t>
            </a:r>
          </a:p>
        </p:txBody>
      </p:sp>
      <p:sp>
        <p:nvSpPr>
          <p:cNvPr id="3" name="Marcador de contenido 2">
            <a:extLst>
              <a:ext uri="{FF2B5EF4-FFF2-40B4-BE49-F238E27FC236}">
                <a16:creationId xmlns:a16="http://schemas.microsoft.com/office/drawing/2014/main" id="{EAC1122E-A043-2729-711B-72B411ABECDB}"/>
              </a:ext>
            </a:extLst>
          </p:cNvPr>
          <p:cNvSpPr>
            <a:spLocks noGrp="1"/>
          </p:cNvSpPr>
          <p:nvPr>
            <p:ph idx="1"/>
          </p:nvPr>
        </p:nvSpPr>
        <p:spPr/>
        <p:txBody>
          <a:bodyPr>
            <a:normAutofit/>
          </a:bodyPr>
          <a:lstStyle/>
          <a:p>
            <a:pPr marL="0" indent="0">
              <a:buNone/>
            </a:pPr>
            <a:r>
              <a:rPr lang="es-ES" sz="2400" dirty="0"/>
              <a:t>Un inodo es una estructura de datos que almacena información sobre un archivo de nuestro sistema de archivos. No tiene nombre y se identifica mediante un número entero único. </a:t>
            </a:r>
          </a:p>
          <a:p>
            <a:pPr marL="0" indent="0">
              <a:buNone/>
            </a:pPr>
            <a:r>
              <a:rPr lang="es-ES" sz="2400" dirty="0"/>
              <a:t>El nombre al cual apunta el inodo es guardado en una tabla que guarda el </a:t>
            </a:r>
            <a:r>
              <a:rPr lang="es-ES" sz="2400" dirty="0" err="1"/>
              <a:t>kernel</a:t>
            </a:r>
            <a:r>
              <a:rPr lang="es-ES" sz="2400" dirty="0"/>
              <a:t>. Cada inodo únicamente puede contener datos de un solo archivo del sistema de archivos. </a:t>
            </a:r>
          </a:p>
          <a:p>
            <a:pPr marL="457200" lvl="1" indent="0">
              <a:buNone/>
            </a:pPr>
            <a:r>
              <a:rPr lang="es-ES" sz="2000" dirty="0"/>
              <a:t>Por lo tanto, si tenemos 4 archivos y 4 directorios estaremos usando 8 inodos.</a:t>
            </a:r>
          </a:p>
          <a:p>
            <a:pPr marL="0" indent="0">
              <a:buNone/>
            </a:pPr>
            <a:r>
              <a:rPr lang="es-ES" sz="2400" dirty="0"/>
              <a:t>Un inodo contiene los metadatos de un archivo de nuestro sistema de archivos.</a:t>
            </a:r>
          </a:p>
          <a:p>
            <a:pPr marL="0" indent="0">
              <a:buNone/>
            </a:pPr>
            <a:endParaRPr lang="es-ES" sz="2400" dirty="0"/>
          </a:p>
        </p:txBody>
      </p:sp>
      <p:sp>
        <p:nvSpPr>
          <p:cNvPr id="4" name="Marcador de número de diapositiva 3">
            <a:extLst>
              <a:ext uri="{FF2B5EF4-FFF2-40B4-BE49-F238E27FC236}">
                <a16:creationId xmlns:a16="http://schemas.microsoft.com/office/drawing/2014/main" id="{85669B6C-78D6-F8AD-5F45-F2B4D584CBA3}"/>
              </a:ext>
            </a:extLst>
          </p:cNvPr>
          <p:cNvSpPr>
            <a:spLocks noGrp="1"/>
          </p:cNvSpPr>
          <p:nvPr>
            <p:ph type="sldNum" sz="quarter" idx="12"/>
          </p:nvPr>
        </p:nvSpPr>
        <p:spPr/>
        <p:txBody>
          <a:bodyPr/>
          <a:lstStyle/>
          <a:p>
            <a:fld id="{6993356B-10FC-46AF-A724-8FFAD717AC5A}" type="slidenum">
              <a:rPr lang="es-ES" smtClean="0"/>
              <a:t>24</a:t>
            </a:fld>
            <a:endParaRPr lang="es-ES"/>
          </a:p>
        </p:txBody>
      </p:sp>
      <p:sp>
        <p:nvSpPr>
          <p:cNvPr id="5" name="CuadroTexto 4">
            <a:extLst>
              <a:ext uri="{FF2B5EF4-FFF2-40B4-BE49-F238E27FC236}">
                <a16:creationId xmlns:a16="http://schemas.microsoft.com/office/drawing/2014/main" id="{34E9D4F0-A71A-A676-1196-268D771DBFA4}"/>
              </a:ext>
            </a:extLst>
          </p:cNvPr>
          <p:cNvSpPr txBox="1"/>
          <p:nvPr/>
        </p:nvSpPr>
        <p:spPr>
          <a:xfrm>
            <a:off x="0" y="6567586"/>
            <a:ext cx="4750339" cy="307777"/>
          </a:xfrm>
          <a:prstGeom prst="rect">
            <a:avLst/>
          </a:prstGeom>
          <a:noFill/>
        </p:spPr>
        <p:txBody>
          <a:bodyPr wrap="none" rtlCol="0">
            <a:spAutoFit/>
          </a:bodyPr>
          <a:lstStyle/>
          <a:p>
            <a:r>
              <a:rPr lang="es-ES" sz="1400" dirty="0"/>
              <a:t>https://blog.carreralinux.com.ar/2020/05/que-son-los-inodos/</a:t>
            </a:r>
          </a:p>
        </p:txBody>
      </p:sp>
    </p:spTree>
    <p:extLst>
      <p:ext uri="{BB962C8B-B14F-4D97-AF65-F5344CB8AC3E}">
        <p14:creationId xmlns:p14="http://schemas.microsoft.com/office/powerpoint/2010/main" val="3728930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219C80-56D1-6501-DCEB-9B3871BFAB65}"/>
              </a:ext>
            </a:extLst>
          </p:cNvPr>
          <p:cNvSpPr>
            <a:spLocks noGrp="1"/>
          </p:cNvSpPr>
          <p:nvPr>
            <p:ph type="title"/>
          </p:nvPr>
        </p:nvSpPr>
        <p:spPr/>
        <p:txBody>
          <a:bodyPr/>
          <a:lstStyle/>
          <a:p>
            <a:r>
              <a:rPr lang="es-ES" dirty="0"/>
              <a:t>INODOS II</a:t>
            </a:r>
          </a:p>
        </p:txBody>
      </p:sp>
      <p:pic>
        <p:nvPicPr>
          <p:cNvPr id="6" name="Marcador de contenido 5">
            <a:extLst>
              <a:ext uri="{FF2B5EF4-FFF2-40B4-BE49-F238E27FC236}">
                <a16:creationId xmlns:a16="http://schemas.microsoft.com/office/drawing/2014/main" id="{8F4B8898-A15D-C3CD-2968-9B89E4BA4C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5999" y="1825625"/>
            <a:ext cx="6320001" cy="4351338"/>
          </a:xfrm>
        </p:spPr>
      </p:pic>
      <p:sp>
        <p:nvSpPr>
          <p:cNvPr id="4" name="Marcador de número de diapositiva 3">
            <a:extLst>
              <a:ext uri="{FF2B5EF4-FFF2-40B4-BE49-F238E27FC236}">
                <a16:creationId xmlns:a16="http://schemas.microsoft.com/office/drawing/2014/main" id="{6B11B6CE-1CB8-5DC8-EFD7-6BCDE5A36E64}"/>
              </a:ext>
            </a:extLst>
          </p:cNvPr>
          <p:cNvSpPr>
            <a:spLocks noGrp="1"/>
          </p:cNvSpPr>
          <p:nvPr>
            <p:ph type="sldNum" sz="quarter" idx="12"/>
          </p:nvPr>
        </p:nvSpPr>
        <p:spPr/>
        <p:txBody>
          <a:bodyPr/>
          <a:lstStyle/>
          <a:p>
            <a:fld id="{6993356B-10FC-46AF-A724-8FFAD717AC5A}" type="slidenum">
              <a:rPr lang="es-ES" smtClean="0"/>
              <a:t>25</a:t>
            </a:fld>
            <a:endParaRPr lang="es-ES"/>
          </a:p>
        </p:txBody>
      </p:sp>
    </p:spTree>
    <p:extLst>
      <p:ext uri="{BB962C8B-B14F-4D97-AF65-F5344CB8AC3E}">
        <p14:creationId xmlns:p14="http://schemas.microsoft.com/office/powerpoint/2010/main" val="977147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62A51B-F31C-3573-B7BD-7E9C11317376}"/>
              </a:ext>
            </a:extLst>
          </p:cNvPr>
          <p:cNvSpPr>
            <a:spLocks noGrp="1"/>
          </p:cNvSpPr>
          <p:nvPr>
            <p:ph type="title"/>
          </p:nvPr>
        </p:nvSpPr>
        <p:spPr/>
        <p:txBody>
          <a:bodyPr/>
          <a:lstStyle/>
          <a:p>
            <a:r>
              <a:rPr lang="es-ES" dirty="0"/>
              <a:t>INODOS III</a:t>
            </a:r>
          </a:p>
        </p:txBody>
      </p:sp>
      <p:sp>
        <p:nvSpPr>
          <p:cNvPr id="3" name="Marcador de contenido 2">
            <a:extLst>
              <a:ext uri="{FF2B5EF4-FFF2-40B4-BE49-F238E27FC236}">
                <a16:creationId xmlns:a16="http://schemas.microsoft.com/office/drawing/2014/main" id="{B2E9B5B0-AFB2-CDF2-8E20-7C765E8F972C}"/>
              </a:ext>
            </a:extLst>
          </p:cNvPr>
          <p:cNvSpPr>
            <a:spLocks noGrp="1"/>
          </p:cNvSpPr>
          <p:nvPr>
            <p:ph idx="1"/>
          </p:nvPr>
        </p:nvSpPr>
        <p:spPr/>
        <p:txBody>
          <a:bodyPr/>
          <a:lstStyle/>
          <a:p>
            <a:pPr marL="0" indent="0">
              <a:buNone/>
            </a:pPr>
            <a:r>
              <a:rPr lang="es-ES" dirty="0"/>
              <a:t>El comando </a:t>
            </a:r>
            <a:r>
              <a:rPr lang="es-ES" b="1" dirty="0" err="1"/>
              <a:t>stat</a:t>
            </a:r>
            <a:r>
              <a:rPr lang="es-ES" dirty="0"/>
              <a:t> podemos consultar la información que un inodo guarda sobre un archivo o directorio:</a:t>
            </a:r>
          </a:p>
        </p:txBody>
      </p:sp>
      <p:sp>
        <p:nvSpPr>
          <p:cNvPr id="4" name="Marcador de número de diapositiva 3">
            <a:extLst>
              <a:ext uri="{FF2B5EF4-FFF2-40B4-BE49-F238E27FC236}">
                <a16:creationId xmlns:a16="http://schemas.microsoft.com/office/drawing/2014/main" id="{FFB451E5-D51A-8D6C-AF59-48A8707E2C31}"/>
              </a:ext>
            </a:extLst>
          </p:cNvPr>
          <p:cNvSpPr>
            <a:spLocks noGrp="1"/>
          </p:cNvSpPr>
          <p:nvPr>
            <p:ph type="sldNum" sz="quarter" idx="12"/>
          </p:nvPr>
        </p:nvSpPr>
        <p:spPr/>
        <p:txBody>
          <a:bodyPr/>
          <a:lstStyle/>
          <a:p>
            <a:fld id="{6993356B-10FC-46AF-A724-8FFAD717AC5A}" type="slidenum">
              <a:rPr lang="es-ES" smtClean="0"/>
              <a:t>26</a:t>
            </a:fld>
            <a:endParaRPr lang="es-ES"/>
          </a:p>
        </p:txBody>
      </p:sp>
      <p:pic>
        <p:nvPicPr>
          <p:cNvPr id="6" name="Imagen 5">
            <a:extLst>
              <a:ext uri="{FF2B5EF4-FFF2-40B4-BE49-F238E27FC236}">
                <a16:creationId xmlns:a16="http://schemas.microsoft.com/office/drawing/2014/main" id="{3B92B8AA-933E-625E-B635-C08F0E0BFE55}"/>
              </a:ext>
            </a:extLst>
          </p:cNvPr>
          <p:cNvPicPr>
            <a:picLocks noChangeAspect="1"/>
          </p:cNvPicPr>
          <p:nvPr/>
        </p:nvPicPr>
        <p:blipFill>
          <a:blip r:embed="rId2"/>
          <a:stretch>
            <a:fillRect/>
          </a:stretch>
        </p:blipFill>
        <p:spPr>
          <a:xfrm>
            <a:off x="1422107" y="3052349"/>
            <a:ext cx="9347786" cy="2818364"/>
          </a:xfrm>
          <a:prstGeom prst="rect">
            <a:avLst/>
          </a:prstGeom>
        </p:spPr>
      </p:pic>
    </p:spTree>
    <p:extLst>
      <p:ext uri="{BB962C8B-B14F-4D97-AF65-F5344CB8AC3E}">
        <p14:creationId xmlns:p14="http://schemas.microsoft.com/office/powerpoint/2010/main" val="537868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B50CBA-3AAC-26AA-4D9A-C045D3DEEB4C}"/>
              </a:ext>
            </a:extLst>
          </p:cNvPr>
          <p:cNvSpPr>
            <a:spLocks noGrp="1"/>
          </p:cNvSpPr>
          <p:nvPr>
            <p:ph type="title"/>
          </p:nvPr>
        </p:nvSpPr>
        <p:spPr/>
        <p:txBody>
          <a:bodyPr/>
          <a:lstStyle/>
          <a:p>
            <a:r>
              <a:rPr lang="es-ES" dirty="0"/>
              <a:t>INODOS IV</a:t>
            </a:r>
          </a:p>
        </p:txBody>
      </p:sp>
      <p:sp>
        <p:nvSpPr>
          <p:cNvPr id="3" name="Marcador de contenido 2">
            <a:extLst>
              <a:ext uri="{FF2B5EF4-FFF2-40B4-BE49-F238E27FC236}">
                <a16:creationId xmlns:a16="http://schemas.microsoft.com/office/drawing/2014/main" id="{8E4317D8-AE4C-D0D1-4870-E0B33CB55362}"/>
              </a:ext>
            </a:extLst>
          </p:cNvPr>
          <p:cNvSpPr>
            <a:spLocks noGrp="1"/>
          </p:cNvSpPr>
          <p:nvPr>
            <p:ph idx="1"/>
          </p:nvPr>
        </p:nvSpPr>
        <p:spPr/>
        <p:txBody>
          <a:bodyPr/>
          <a:lstStyle/>
          <a:p>
            <a:pPr marL="0" indent="0">
              <a:buNone/>
            </a:pPr>
            <a:r>
              <a:rPr lang="es-ES" b="1" dirty="0" err="1"/>
              <a:t>ls</a:t>
            </a:r>
            <a:r>
              <a:rPr lang="es-ES" b="1" dirty="0"/>
              <a:t> –</a:t>
            </a:r>
            <a:r>
              <a:rPr lang="es-ES" b="1" dirty="0" err="1"/>
              <a:t>li</a:t>
            </a:r>
            <a:endParaRPr lang="es-ES" b="1" dirty="0"/>
          </a:p>
          <a:p>
            <a:pPr marL="457200" lvl="1" indent="0">
              <a:buNone/>
            </a:pPr>
            <a:r>
              <a:rPr lang="es-ES" dirty="0"/>
              <a:t>Comprobar número de inodo de los archivos</a:t>
            </a:r>
          </a:p>
          <a:p>
            <a:pPr marL="0" indent="0">
              <a:buNone/>
            </a:pPr>
            <a:endParaRPr lang="es-ES" dirty="0"/>
          </a:p>
          <a:p>
            <a:pPr marL="0" indent="0">
              <a:buNone/>
            </a:pPr>
            <a:r>
              <a:rPr lang="es-ES" b="1" dirty="0" err="1"/>
              <a:t>df</a:t>
            </a:r>
            <a:r>
              <a:rPr lang="es-ES" b="1" dirty="0"/>
              <a:t> –i </a:t>
            </a:r>
          </a:p>
          <a:p>
            <a:pPr marL="457200" lvl="1" indent="0">
              <a:buNone/>
            </a:pPr>
            <a:r>
              <a:rPr lang="es-ES" dirty="0"/>
              <a:t>Comprobar uso de inodos</a:t>
            </a:r>
          </a:p>
        </p:txBody>
      </p:sp>
      <p:sp>
        <p:nvSpPr>
          <p:cNvPr id="4" name="Marcador de número de diapositiva 3">
            <a:extLst>
              <a:ext uri="{FF2B5EF4-FFF2-40B4-BE49-F238E27FC236}">
                <a16:creationId xmlns:a16="http://schemas.microsoft.com/office/drawing/2014/main" id="{57DF09C1-97FF-DCF2-2D09-E9C00FBAEEB5}"/>
              </a:ext>
            </a:extLst>
          </p:cNvPr>
          <p:cNvSpPr>
            <a:spLocks noGrp="1"/>
          </p:cNvSpPr>
          <p:nvPr>
            <p:ph type="sldNum" sz="quarter" idx="12"/>
          </p:nvPr>
        </p:nvSpPr>
        <p:spPr/>
        <p:txBody>
          <a:bodyPr/>
          <a:lstStyle/>
          <a:p>
            <a:fld id="{6993356B-10FC-46AF-A724-8FFAD717AC5A}" type="slidenum">
              <a:rPr lang="es-ES" smtClean="0"/>
              <a:t>27</a:t>
            </a:fld>
            <a:endParaRPr lang="es-ES"/>
          </a:p>
        </p:txBody>
      </p:sp>
    </p:spTree>
    <p:extLst>
      <p:ext uri="{BB962C8B-B14F-4D97-AF65-F5344CB8AC3E}">
        <p14:creationId xmlns:p14="http://schemas.microsoft.com/office/powerpoint/2010/main" val="100493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DC721D-59CB-F33D-E903-33877BEF9BB5}"/>
              </a:ext>
            </a:extLst>
          </p:cNvPr>
          <p:cNvSpPr>
            <a:spLocks noGrp="1"/>
          </p:cNvSpPr>
          <p:nvPr>
            <p:ph type="title"/>
          </p:nvPr>
        </p:nvSpPr>
        <p:spPr/>
        <p:txBody>
          <a:bodyPr/>
          <a:lstStyle/>
          <a:p>
            <a:r>
              <a:rPr lang="es-ES" dirty="0"/>
              <a:t>Enlaces</a:t>
            </a:r>
          </a:p>
        </p:txBody>
      </p:sp>
      <p:sp>
        <p:nvSpPr>
          <p:cNvPr id="3" name="Marcador de contenido 2">
            <a:extLst>
              <a:ext uri="{FF2B5EF4-FFF2-40B4-BE49-F238E27FC236}">
                <a16:creationId xmlns:a16="http://schemas.microsoft.com/office/drawing/2014/main" id="{34218E88-5901-A3CA-10CB-758C20CA7EEB}"/>
              </a:ext>
            </a:extLst>
          </p:cNvPr>
          <p:cNvSpPr>
            <a:spLocks noGrp="1"/>
          </p:cNvSpPr>
          <p:nvPr>
            <p:ph idx="1"/>
          </p:nvPr>
        </p:nvSpPr>
        <p:spPr>
          <a:xfrm>
            <a:off x="838199" y="1825625"/>
            <a:ext cx="11049001" cy="4351338"/>
          </a:xfrm>
        </p:spPr>
        <p:txBody>
          <a:bodyPr>
            <a:normAutofit/>
          </a:bodyPr>
          <a:lstStyle/>
          <a:p>
            <a:pPr marL="0" indent="0">
              <a:buNone/>
            </a:pPr>
            <a:r>
              <a:rPr lang="es-ES" dirty="0"/>
              <a:t>Un enlace (</a:t>
            </a:r>
            <a:r>
              <a:rPr lang="es-ES" i="1" dirty="0"/>
              <a:t>link</a:t>
            </a:r>
            <a:r>
              <a:rPr lang="es-ES" dirty="0"/>
              <a:t>) es una asociación entre un nombre de archivo y un i-nodo. Los sistemas UNIX ofrecen dos tipos de enlaces: </a:t>
            </a:r>
            <a:r>
              <a:rPr lang="es-ES" b="1" i="1" dirty="0"/>
              <a:t>duros</a:t>
            </a:r>
            <a:r>
              <a:rPr lang="es-ES" dirty="0"/>
              <a:t> (</a:t>
            </a:r>
            <a:r>
              <a:rPr lang="es-ES" b="1" i="1" dirty="0" err="1"/>
              <a:t>hard</a:t>
            </a:r>
            <a:r>
              <a:rPr lang="es-ES" b="1" i="1" dirty="0"/>
              <a:t> links</a:t>
            </a:r>
            <a:r>
              <a:rPr lang="es-ES" dirty="0"/>
              <a:t>) y simbólicos (</a:t>
            </a:r>
            <a:r>
              <a:rPr lang="es-ES" b="1" i="1" dirty="0" err="1"/>
              <a:t>soft</a:t>
            </a:r>
            <a:r>
              <a:rPr lang="es-ES" b="1" i="1" dirty="0"/>
              <a:t> links</a:t>
            </a:r>
            <a:r>
              <a:rPr lang="es-ES" dirty="0"/>
              <a:t>). </a:t>
            </a:r>
          </a:p>
          <a:p>
            <a:pPr lvl="1"/>
            <a:r>
              <a:rPr lang="es-ES" dirty="0"/>
              <a:t>Los </a:t>
            </a:r>
            <a:r>
              <a:rPr lang="es-ES" i="1" dirty="0"/>
              <a:t>enlaces duros</a:t>
            </a:r>
            <a:r>
              <a:rPr lang="es-ES" dirty="0"/>
              <a:t> son enlaces directos entre un nombre de archivo y un i-nodo.</a:t>
            </a:r>
            <a:br>
              <a:rPr lang="es-ES" dirty="0"/>
            </a:br>
            <a:br>
              <a:rPr lang="es-ES" dirty="0"/>
            </a:br>
            <a:r>
              <a:rPr lang="es-ES" dirty="0">
                <a:latin typeface="Courier New" panose="02070309020205020404" pitchFamily="49" charset="0"/>
                <a:cs typeface="Courier New" panose="02070309020205020404" pitchFamily="49" charset="0"/>
              </a:rPr>
              <a:t> </a:t>
            </a:r>
            <a:r>
              <a:rPr lang="es-ES" dirty="0" err="1">
                <a:latin typeface="Courier New" panose="02070309020205020404" pitchFamily="49" charset="0"/>
                <a:cs typeface="Courier New" panose="02070309020205020404" pitchFamily="49" charset="0"/>
              </a:rPr>
              <a:t>ln</a:t>
            </a:r>
            <a:r>
              <a:rPr lang="es-ES" dirty="0">
                <a:latin typeface="Courier New" panose="02070309020205020404" pitchFamily="49" charset="0"/>
                <a:cs typeface="Courier New" panose="02070309020205020404" pitchFamily="49" charset="0"/>
              </a:rPr>
              <a:t> archivo.txt nuevo_nombre.txt</a:t>
            </a:r>
          </a:p>
          <a:p>
            <a:pPr lvl="1"/>
            <a:endParaRPr lang="es-ES" dirty="0"/>
          </a:p>
          <a:p>
            <a:pPr lvl="1"/>
            <a:r>
              <a:rPr lang="es-ES" dirty="0"/>
              <a:t>Los </a:t>
            </a:r>
            <a:r>
              <a:rPr lang="es-ES" i="1" dirty="0"/>
              <a:t>enlaces simbólicos</a:t>
            </a:r>
            <a:r>
              <a:rPr lang="es-ES" dirty="0"/>
              <a:t> usan un archivo auxiliar como un apuntador a otro archivo.</a:t>
            </a:r>
            <a:br>
              <a:rPr lang="es-ES" dirty="0"/>
            </a:br>
            <a:br>
              <a:rPr lang="es-ES" dirty="0">
                <a:latin typeface="Courier New" panose="02070309020205020404" pitchFamily="49" charset="0"/>
                <a:cs typeface="Courier New" panose="02070309020205020404" pitchFamily="49" charset="0"/>
              </a:rPr>
            </a:br>
            <a:r>
              <a:rPr lang="es-ES" dirty="0" err="1">
                <a:latin typeface="Courier New" panose="02070309020205020404" pitchFamily="49" charset="0"/>
                <a:cs typeface="Courier New" panose="02070309020205020404" pitchFamily="49" charset="0"/>
              </a:rPr>
              <a:t>ln</a:t>
            </a:r>
            <a:r>
              <a:rPr lang="es-ES" dirty="0">
                <a:latin typeface="Courier New" panose="02070309020205020404" pitchFamily="49" charset="0"/>
                <a:cs typeface="Courier New" panose="02070309020205020404" pitchFamily="49" charset="0"/>
              </a:rPr>
              <a:t> -s archivo.txt nuevo_nombre.txt </a:t>
            </a:r>
          </a:p>
          <a:p>
            <a:pPr lvl="1"/>
            <a:endParaRPr lang="es-ES" dirty="0"/>
          </a:p>
          <a:p>
            <a:pPr lvl="1"/>
            <a:endParaRPr lang="es-ES" dirty="0"/>
          </a:p>
        </p:txBody>
      </p:sp>
      <p:sp>
        <p:nvSpPr>
          <p:cNvPr id="4" name="Marcador de número de diapositiva 3">
            <a:extLst>
              <a:ext uri="{FF2B5EF4-FFF2-40B4-BE49-F238E27FC236}">
                <a16:creationId xmlns:a16="http://schemas.microsoft.com/office/drawing/2014/main" id="{19D343F0-418A-B354-9703-61732F6DC93B}"/>
              </a:ext>
            </a:extLst>
          </p:cNvPr>
          <p:cNvSpPr>
            <a:spLocks noGrp="1"/>
          </p:cNvSpPr>
          <p:nvPr>
            <p:ph type="sldNum" sz="quarter" idx="12"/>
          </p:nvPr>
        </p:nvSpPr>
        <p:spPr/>
        <p:txBody>
          <a:bodyPr/>
          <a:lstStyle/>
          <a:p>
            <a:fld id="{6993356B-10FC-46AF-A724-8FFAD717AC5A}" type="slidenum">
              <a:rPr lang="es-ES" smtClean="0"/>
              <a:t>28</a:t>
            </a:fld>
            <a:endParaRPr lang="es-ES"/>
          </a:p>
        </p:txBody>
      </p:sp>
      <p:sp>
        <p:nvSpPr>
          <p:cNvPr id="6" name="CuadroTexto 5">
            <a:extLst>
              <a:ext uri="{FF2B5EF4-FFF2-40B4-BE49-F238E27FC236}">
                <a16:creationId xmlns:a16="http://schemas.microsoft.com/office/drawing/2014/main" id="{D5D7D10D-30EF-9EC9-23A7-D0E7AEFD7D32}"/>
              </a:ext>
            </a:extLst>
          </p:cNvPr>
          <p:cNvSpPr txBox="1"/>
          <p:nvPr/>
        </p:nvSpPr>
        <p:spPr>
          <a:xfrm>
            <a:off x="0" y="6253754"/>
            <a:ext cx="6906506" cy="523220"/>
          </a:xfrm>
          <a:prstGeom prst="rect">
            <a:avLst/>
          </a:prstGeom>
          <a:noFill/>
        </p:spPr>
        <p:txBody>
          <a:bodyPr wrap="none" rtlCol="0">
            <a:spAutoFit/>
          </a:bodyPr>
          <a:lstStyle/>
          <a:p>
            <a:r>
              <a:rPr lang="es-ES" sz="1400" dirty="0"/>
              <a:t>https://www.fpgenred.es/GNU-Linux/enlaces_duros_y_simblicos.html</a:t>
            </a:r>
            <a:br>
              <a:rPr lang="es-ES" sz="1400" dirty="0"/>
            </a:br>
            <a:r>
              <a:rPr lang="es-ES" sz="1400" dirty="0"/>
              <a:t>https://javiermartinalonso.github.io/linux/2018/01/16/linux-enlaces-fisicos-simbolicos.html</a:t>
            </a:r>
          </a:p>
        </p:txBody>
      </p:sp>
    </p:spTree>
    <p:extLst>
      <p:ext uri="{BB962C8B-B14F-4D97-AF65-F5344CB8AC3E}">
        <p14:creationId xmlns:p14="http://schemas.microsoft.com/office/powerpoint/2010/main" val="1257953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37EB15-3CE7-18F1-2CBD-869581D00951}"/>
              </a:ext>
            </a:extLst>
          </p:cNvPr>
          <p:cNvSpPr>
            <a:spLocks noGrp="1"/>
          </p:cNvSpPr>
          <p:nvPr>
            <p:ph type="title"/>
          </p:nvPr>
        </p:nvSpPr>
        <p:spPr/>
        <p:txBody>
          <a:bodyPr/>
          <a:lstStyle/>
          <a:p>
            <a:r>
              <a:rPr lang="es-ES" dirty="0"/>
              <a:t>Búsquedas</a:t>
            </a:r>
          </a:p>
        </p:txBody>
      </p:sp>
      <p:sp>
        <p:nvSpPr>
          <p:cNvPr id="4" name="Marcador de número de diapositiva 3">
            <a:extLst>
              <a:ext uri="{FF2B5EF4-FFF2-40B4-BE49-F238E27FC236}">
                <a16:creationId xmlns:a16="http://schemas.microsoft.com/office/drawing/2014/main" id="{D94BDD0F-FA7D-E001-A8F3-7E7E9FDDF175}"/>
              </a:ext>
            </a:extLst>
          </p:cNvPr>
          <p:cNvSpPr>
            <a:spLocks noGrp="1"/>
          </p:cNvSpPr>
          <p:nvPr>
            <p:ph type="sldNum" sz="quarter" idx="12"/>
          </p:nvPr>
        </p:nvSpPr>
        <p:spPr/>
        <p:txBody>
          <a:bodyPr/>
          <a:lstStyle/>
          <a:p>
            <a:fld id="{6993356B-10FC-46AF-A724-8FFAD717AC5A}" type="slidenum">
              <a:rPr lang="es-ES" smtClean="0"/>
              <a:t>29</a:t>
            </a:fld>
            <a:endParaRPr lang="es-ES"/>
          </a:p>
        </p:txBody>
      </p:sp>
      <p:pic>
        <p:nvPicPr>
          <p:cNvPr id="5" name="Google Shape;382;p37">
            <a:extLst>
              <a:ext uri="{FF2B5EF4-FFF2-40B4-BE49-F238E27FC236}">
                <a16:creationId xmlns:a16="http://schemas.microsoft.com/office/drawing/2014/main" id="{94B2BA12-3B60-2927-FB1C-EA9079DDBE1C}"/>
              </a:ext>
            </a:extLst>
          </p:cNvPr>
          <p:cNvPicPr preferRelativeResize="0">
            <a:picLocks/>
          </p:cNvPicPr>
          <p:nvPr/>
        </p:nvPicPr>
        <p:blipFill rotWithShape="1">
          <a:blip r:embed="rId2">
            <a:alphaModFix/>
          </a:blip>
          <a:srcRect/>
          <a:stretch/>
        </p:blipFill>
        <p:spPr>
          <a:xfrm>
            <a:off x="3559342" y="2311321"/>
            <a:ext cx="4860417" cy="3927217"/>
          </a:xfrm>
          <a:prstGeom prst="rect">
            <a:avLst/>
          </a:prstGeom>
          <a:noFill/>
          <a:ln>
            <a:noFill/>
          </a:ln>
        </p:spPr>
      </p:pic>
      <p:sp>
        <p:nvSpPr>
          <p:cNvPr id="6" name="Google Shape;383;p37">
            <a:extLst>
              <a:ext uri="{FF2B5EF4-FFF2-40B4-BE49-F238E27FC236}">
                <a16:creationId xmlns:a16="http://schemas.microsoft.com/office/drawing/2014/main" id="{743A2AB8-2315-6F73-0A21-884D2902C09B}"/>
              </a:ext>
            </a:extLst>
          </p:cNvPr>
          <p:cNvSpPr/>
          <p:nvPr/>
        </p:nvSpPr>
        <p:spPr>
          <a:xfrm>
            <a:off x="7610193" y="1345062"/>
            <a:ext cx="3255264" cy="978408"/>
          </a:xfrm>
          <a:prstGeom prst="wedgeRoundRectCallout">
            <a:avLst>
              <a:gd name="adj1" fmla="val -44709"/>
              <a:gd name="adj2" fmla="val 112033"/>
              <a:gd name="adj3"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lt1"/>
                </a:solidFill>
                <a:latin typeface="Calibri"/>
                <a:ea typeface="Calibri"/>
                <a:cs typeface="Calibri"/>
                <a:sym typeface="Calibri"/>
              </a:rPr>
              <a:t>¿Cómo buscar un archivo en Linux?</a:t>
            </a:r>
            <a:endParaRPr dirty="0"/>
          </a:p>
        </p:txBody>
      </p:sp>
      <p:sp>
        <p:nvSpPr>
          <p:cNvPr id="7" name="Google Shape;383;p37">
            <a:extLst>
              <a:ext uri="{FF2B5EF4-FFF2-40B4-BE49-F238E27FC236}">
                <a16:creationId xmlns:a16="http://schemas.microsoft.com/office/drawing/2014/main" id="{0049FFDA-0B50-567E-9DCB-E4A3155C9580}"/>
              </a:ext>
            </a:extLst>
          </p:cNvPr>
          <p:cNvSpPr/>
          <p:nvPr/>
        </p:nvSpPr>
        <p:spPr>
          <a:xfrm>
            <a:off x="8354568" y="4151854"/>
            <a:ext cx="3255264" cy="978408"/>
          </a:xfrm>
          <a:prstGeom prst="wedgeRoundRectCallout">
            <a:avLst>
              <a:gd name="adj1" fmla="val -71394"/>
              <a:gd name="adj2" fmla="val -41238"/>
              <a:gd name="adj3"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lt1"/>
                </a:solidFill>
                <a:latin typeface="Calibri"/>
                <a:ea typeface="Calibri"/>
                <a:cs typeface="Calibri"/>
                <a:sym typeface="Calibri"/>
              </a:rPr>
              <a:t>¿Qué son los </a:t>
            </a:r>
            <a:r>
              <a:rPr lang="es-ES" sz="1800" i="1" dirty="0" err="1">
                <a:solidFill>
                  <a:schemeClr val="lt1"/>
                </a:solidFill>
                <a:latin typeface="Calibri"/>
                <a:ea typeface="Calibri"/>
                <a:cs typeface="Calibri"/>
                <a:sym typeface="Calibri"/>
              </a:rPr>
              <a:t>wildcards</a:t>
            </a:r>
            <a:r>
              <a:rPr lang="es-ES" sz="1800" dirty="0">
                <a:solidFill>
                  <a:schemeClr val="lt1"/>
                </a:solidFill>
                <a:latin typeface="Calibri"/>
                <a:ea typeface="Calibri"/>
                <a:cs typeface="Calibri"/>
                <a:sym typeface="Calibri"/>
              </a:rPr>
              <a:t>?</a:t>
            </a:r>
            <a:endParaRPr dirty="0"/>
          </a:p>
        </p:txBody>
      </p:sp>
      <p:sp>
        <p:nvSpPr>
          <p:cNvPr id="3" name="Google Shape;383;p37">
            <a:extLst>
              <a:ext uri="{FF2B5EF4-FFF2-40B4-BE49-F238E27FC236}">
                <a16:creationId xmlns:a16="http://schemas.microsoft.com/office/drawing/2014/main" id="{3DDD6026-2BD2-6E0A-718C-0EA3951F00C4}"/>
              </a:ext>
            </a:extLst>
          </p:cNvPr>
          <p:cNvSpPr/>
          <p:nvPr/>
        </p:nvSpPr>
        <p:spPr>
          <a:xfrm>
            <a:off x="792675" y="4151854"/>
            <a:ext cx="3255264" cy="978408"/>
          </a:xfrm>
          <a:prstGeom prst="wedgeRoundRectCallout">
            <a:avLst>
              <a:gd name="adj1" fmla="val 56436"/>
              <a:gd name="adj2" fmla="val -77808"/>
              <a:gd name="adj3"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lt1"/>
                </a:solidFill>
                <a:latin typeface="Calibri"/>
                <a:ea typeface="Calibri"/>
                <a:cs typeface="Calibri"/>
                <a:sym typeface="Calibri"/>
              </a:rPr>
              <a:t>¿Puedo buscar por inodo?</a:t>
            </a:r>
            <a:endParaRPr dirty="0"/>
          </a:p>
        </p:txBody>
      </p:sp>
    </p:spTree>
    <p:extLst>
      <p:ext uri="{BB962C8B-B14F-4D97-AF65-F5344CB8AC3E}">
        <p14:creationId xmlns:p14="http://schemas.microsoft.com/office/powerpoint/2010/main" val="1706953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3"/>
          <p:cNvPicPr preferRelativeResize="0">
            <a:picLocks noGrp="1"/>
          </p:cNvPicPr>
          <p:nvPr>
            <p:ph type="body" idx="1"/>
          </p:nvPr>
        </p:nvPicPr>
        <p:blipFill rotWithShape="1">
          <a:blip r:embed="rId3">
            <a:alphaModFix/>
          </a:blip>
          <a:srcRect/>
          <a:stretch/>
        </p:blipFill>
        <p:spPr>
          <a:xfrm flipH="1">
            <a:off x="4986529" y="0"/>
            <a:ext cx="7205471" cy="6858000"/>
          </a:xfrm>
          <a:prstGeom prst="rect">
            <a:avLst/>
          </a:prstGeom>
          <a:noFill/>
          <a:ln>
            <a:noFill/>
          </a:ln>
        </p:spPr>
      </p:pic>
      <p:sp>
        <p:nvSpPr>
          <p:cNvPr id="105" name="Google Shape;105;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3</a:t>
            </a:fld>
            <a:endParaRPr/>
          </a:p>
        </p:txBody>
      </p:sp>
      <p:sp>
        <p:nvSpPr>
          <p:cNvPr id="106" name="Google Shape;10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s-ES"/>
              <a:t>Recordamos…</a:t>
            </a:r>
            <a:endParaRPr/>
          </a:p>
        </p:txBody>
      </p:sp>
      <p:pic>
        <p:nvPicPr>
          <p:cNvPr id="6" name="Imagen 5">
            <a:extLst>
              <a:ext uri="{FF2B5EF4-FFF2-40B4-BE49-F238E27FC236}">
                <a16:creationId xmlns:a16="http://schemas.microsoft.com/office/drawing/2014/main" id="{AB7CB1AF-FD17-CA4D-E7F5-E1408873751B}"/>
              </a:ext>
            </a:extLst>
          </p:cNvPr>
          <p:cNvPicPr>
            <a:picLocks noChangeAspect="1"/>
          </p:cNvPicPr>
          <p:nvPr/>
        </p:nvPicPr>
        <p:blipFill>
          <a:blip r:embed="rId4"/>
          <a:stretch>
            <a:fillRect/>
          </a:stretch>
        </p:blipFill>
        <p:spPr>
          <a:xfrm>
            <a:off x="155448" y="1723803"/>
            <a:ext cx="4902843" cy="4599432"/>
          </a:xfrm>
          <a:prstGeom prst="rect">
            <a:avLst/>
          </a:prstGeom>
        </p:spPr>
      </p:pic>
      <p:sp>
        <p:nvSpPr>
          <p:cNvPr id="7" name="CuadroTexto 6">
            <a:extLst>
              <a:ext uri="{FF2B5EF4-FFF2-40B4-BE49-F238E27FC236}">
                <a16:creationId xmlns:a16="http://schemas.microsoft.com/office/drawing/2014/main" id="{36BD23CF-983D-6D55-956F-7B9F5C2583F6}"/>
              </a:ext>
            </a:extLst>
          </p:cNvPr>
          <p:cNvSpPr txBox="1"/>
          <p:nvPr/>
        </p:nvSpPr>
        <p:spPr>
          <a:xfrm>
            <a:off x="0" y="6586635"/>
            <a:ext cx="8494633" cy="307777"/>
          </a:xfrm>
          <a:prstGeom prst="rect">
            <a:avLst/>
          </a:prstGeom>
          <a:noFill/>
        </p:spPr>
        <p:txBody>
          <a:bodyPr wrap="none" rtlCol="0">
            <a:spAutoFit/>
          </a:bodyPr>
          <a:lstStyle/>
          <a:p>
            <a:r>
              <a:rPr lang="es-ES" sz="1400" dirty="0"/>
              <a:t>https://eightify.app/es/summary/technology-history/why-unix-is-the-most-important-operating-system-in-history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1ECB8-B1B7-A6F8-8BBA-539FCCF5FDB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E7B141D-05D9-114F-E799-50F0A04112ED}"/>
              </a:ext>
            </a:extLst>
          </p:cNvPr>
          <p:cNvSpPr>
            <a:spLocks noGrp="1"/>
          </p:cNvSpPr>
          <p:nvPr>
            <p:ph type="title"/>
          </p:nvPr>
        </p:nvSpPr>
        <p:spPr/>
        <p:txBody>
          <a:bodyPr/>
          <a:lstStyle/>
          <a:p>
            <a:r>
              <a:rPr lang="es-ES" dirty="0"/>
              <a:t>Dispositivos de almacenamiento I</a:t>
            </a:r>
          </a:p>
        </p:txBody>
      </p:sp>
      <p:sp>
        <p:nvSpPr>
          <p:cNvPr id="4" name="Marcador de número de diapositiva 3">
            <a:extLst>
              <a:ext uri="{FF2B5EF4-FFF2-40B4-BE49-F238E27FC236}">
                <a16:creationId xmlns:a16="http://schemas.microsoft.com/office/drawing/2014/main" id="{5328719F-2F7C-5C98-D4B9-0F9EEA7109B3}"/>
              </a:ext>
            </a:extLst>
          </p:cNvPr>
          <p:cNvSpPr>
            <a:spLocks noGrp="1"/>
          </p:cNvSpPr>
          <p:nvPr>
            <p:ph type="sldNum" sz="quarter" idx="12"/>
          </p:nvPr>
        </p:nvSpPr>
        <p:spPr/>
        <p:txBody>
          <a:bodyPr/>
          <a:lstStyle/>
          <a:p>
            <a:fld id="{6993356B-10FC-46AF-A724-8FFAD717AC5A}" type="slidenum">
              <a:rPr lang="es-ES" smtClean="0"/>
              <a:t>30</a:t>
            </a:fld>
            <a:endParaRPr lang="es-ES"/>
          </a:p>
        </p:txBody>
      </p:sp>
      <p:pic>
        <p:nvPicPr>
          <p:cNvPr id="5" name="Imagen 4">
            <a:extLst>
              <a:ext uri="{FF2B5EF4-FFF2-40B4-BE49-F238E27FC236}">
                <a16:creationId xmlns:a16="http://schemas.microsoft.com/office/drawing/2014/main" id="{8AB28852-1CC1-B157-41EF-59858B3F0D54}"/>
              </a:ext>
            </a:extLst>
          </p:cNvPr>
          <p:cNvPicPr>
            <a:picLocks noChangeAspect="1"/>
          </p:cNvPicPr>
          <p:nvPr/>
        </p:nvPicPr>
        <p:blipFill>
          <a:blip r:embed="rId2"/>
          <a:stretch>
            <a:fillRect/>
          </a:stretch>
        </p:blipFill>
        <p:spPr>
          <a:xfrm>
            <a:off x="2061019" y="1860803"/>
            <a:ext cx="8658487" cy="3754565"/>
          </a:xfrm>
          <a:prstGeom prst="rect">
            <a:avLst/>
          </a:prstGeom>
        </p:spPr>
      </p:pic>
      <p:sp>
        <p:nvSpPr>
          <p:cNvPr id="7" name="CuadroTexto 6">
            <a:extLst>
              <a:ext uri="{FF2B5EF4-FFF2-40B4-BE49-F238E27FC236}">
                <a16:creationId xmlns:a16="http://schemas.microsoft.com/office/drawing/2014/main" id="{5872ABE7-A3F5-AA64-B93F-6D829F5243B2}"/>
              </a:ext>
            </a:extLst>
          </p:cNvPr>
          <p:cNvSpPr txBox="1"/>
          <p:nvPr/>
        </p:nvSpPr>
        <p:spPr>
          <a:xfrm>
            <a:off x="347472" y="6492875"/>
            <a:ext cx="9875520" cy="307777"/>
          </a:xfrm>
          <a:prstGeom prst="rect">
            <a:avLst/>
          </a:prstGeom>
          <a:noFill/>
        </p:spPr>
        <p:txBody>
          <a:bodyPr wrap="square" rtlCol="0">
            <a:spAutoFit/>
          </a:bodyPr>
          <a:lstStyle/>
          <a:p>
            <a:r>
              <a:rPr lang="es-ES" sz="1400"/>
              <a:t>https://aprenderlinux.org/como-montar-una-unidad-usb-en-linux/</a:t>
            </a:r>
            <a:endParaRPr lang="es-ES" sz="1400" dirty="0"/>
          </a:p>
        </p:txBody>
      </p:sp>
    </p:spTree>
    <p:extLst>
      <p:ext uri="{BB962C8B-B14F-4D97-AF65-F5344CB8AC3E}">
        <p14:creationId xmlns:p14="http://schemas.microsoft.com/office/powerpoint/2010/main" val="97373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2ACA5F-FDC1-4BDC-6F9C-117DFC650FE0}"/>
              </a:ext>
            </a:extLst>
          </p:cNvPr>
          <p:cNvSpPr>
            <a:spLocks noGrp="1"/>
          </p:cNvSpPr>
          <p:nvPr>
            <p:ph type="title"/>
          </p:nvPr>
        </p:nvSpPr>
        <p:spPr/>
        <p:txBody>
          <a:bodyPr/>
          <a:lstStyle/>
          <a:p>
            <a:r>
              <a:rPr lang="es-ES" dirty="0"/>
              <a:t>Dispositivos de almacenamiento II</a:t>
            </a:r>
          </a:p>
        </p:txBody>
      </p:sp>
      <p:sp>
        <p:nvSpPr>
          <p:cNvPr id="4" name="Marcador de número de diapositiva 3">
            <a:extLst>
              <a:ext uri="{FF2B5EF4-FFF2-40B4-BE49-F238E27FC236}">
                <a16:creationId xmlns:a16="http://schemas.microsoft.com/office/drawing/2014/main" id="{DBF8919F-5303-D7E6-CC48-C6BEF3C173C0}"/>
              </a:ext>
            </a:extLst>
          </p:cNvPr>
          <p:cNvSpPr>
            <a:spLocks noGrp="1"/>
          </p:cNvSpPr>
          <p:nvPr>
            <p:ph type="sldNum" sz="quarter" idx="12"/>
          </p:nvPr>
        </p:nvSpPr>
        <p:spPr/>
        <p:txBody>
          <a:bodyPr/>
          <a:lstStyle/>
          <a:p>
            <a:fld id="{6993356B-10FC-46AF-A724-8FFAD717AC5A}" type="slidenum">
              <a:rPr lang="es-ES" smtClean="0"/>
              <a:t>31</a:t>
            </a:fld>
            <a:endParaRPr lang="es-ES"/>
          </a:p>
        </p:txBody>
      </p:sp>
      <p:pic>
        <p:nvPicPr>
          <p:cNvPr id="6" name="Imagen 5">
            <a:extLst>
              <a:ext uri="{FF2B5EF4-FFF2-40B4-BE49-F238E27FC236}">
                <a16:creationId xmlns:a16="http://schemas.microsoft.com/office/drawing/2014/main" id="{561AEF55-5C01-DDD6-5C56-AA9B31B59915}"/>
              </a:ext>
            </a:extLst>
          </p:cNvPr>
          <p:cNvPicPr>
            <a:picLocks noChangeAspect="1"/>
          </p:cNvPicPr>
          <p:nvPr/>
        </p:nvPicPr>
        <p:blipFill>
          <a:blip r:embed="rId2"/>
          <a:stretch>
            <a:fillRect/>
          </a:stretch>
        </p:blipFill>
        <p:spPr>
          <a:xfrm>
            <a:off x="177425" y="1536192"/>
            <a:ext cx="5747887" cy="3676441"/>
          </a:xfrm>
          <a:prstGeom prst="rect">
            <a:avLst/>
          </a:prstGeom>
        </p:spPr>
      </p:pic>
      <p:pic>
        <p:nvPicPr>
          <p:cNvPr id="8" name="Imagen 7">
            <a:extLst>
              <a:ext uri="{FF2B5EF4-FFF2-40B4-BE49-F238E27FC236}">
                <a16:creationId xmlns:a16="http://schemas.microsoft.com/office/drawing/2014/main" id="{B2EAE753-0535-1773-D7B3-BA76DB448411}"/>
              </a:ext>
            </a:extLst>
          </p:cNvPr>
          <p:cNvPicPr>
            <a:picLocks noChangeAspect="1"/>
          </p:cNvPicPr>
          <p:nvPr/>
        </p:nvPicPr>
        <p:blipFill>
          <a:blip r:embed="rId3"/>
          <a:stretch>
            <a:fillRect/>
          </a:stretch>
        </p:blipFill>
        <p:spPr>
          <a:xfrm>
            <a:off x="6266688" y="1536191"/>
            <a:ext cx="5747887" cy="3676441"/>
          </a:xfrm>
          <a:prstGeom prst="rect">
            <a:avLst/>
          </a:prstGeom>
        </p:spPr>
      </p:pic>
    </p:spTree>
    <p:extLst>
      <p:ext uri="{BB962C8B-B14F-4D97-AF65-F5344CB8AC3E}">
        <p14:creationId xmlns:p14="http://schemas.microsoft.com/office/powerpoint/2010/main" val="4196258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B2FCE8-FB89-1BFE-60F7-CB311B2E8624}"/>
              </a:ext>
            </a:extLst>
          </p:cNvPr>
          <p:cNvSpPr>
            <a:spLocks noGrp="1"/>
          </p:cNvSpPr>
          <p:nvPr>
            <p:ph type="title"/>
          </p:nvPr>
        </p:nvSpPr>
        <p:spPr/>
        <p:txBody>
          <a:bodyPr/>
          <a:lstStyle/>
          <a:p>
            <a:r>
              <a:rPr lang="es-ES" dirty="0"/>
              <a:t>Papelera de reciclaje</a:t>
            </a:r>
          </a:p>
        </p:txBody>
      </p:sp>
      <p:sp>
        <p:nvSpPr>
          <p:cNvPr id="3" name="Marcador de contenido 2">
            <a:extLst>
              <a:ext uri="{FF2B5EF4-FFF2-40B4-BE49-F238E27FC236}">
                <a16:creationId xmlns:a16="http://schemas.microsoft.com/office/drawing/2014/main" id="{21505B1F-6F69-B980-79E4-2DB993B295BA}"/>
              </a:ext>
            </a:extLst>
          </p:cNvPr>
          <p:cNvSpPr>
            <a:spLocks noGrp="1"/>
          </p:cNvSpPr>
          <p:nvPr>
            <p:ph idx="1"/>
          </p:nvPr>
        </p:nvSpPr>
        <p:spPr/>
        <p:txBody>
          <a:bodyPr/>
          <a:lstStyle/>
          <a:p>
            <a:r>
              <a:rPr lang="es-ES" dirty="0"/>
              <a:t>/</a:t>
            </a:r>
            <a:r>
              <a:rPr lang="es-ES" dirty="0" err="1"/>
              <a:t>dev</a:t>
            </a:r>
            <a:r>
              <a:rPr lang="es-ES" dirty="0"/>
              <a:t>/</a:t>
            </a:r>
            <a:r>
              <a:rPr lang="es-ES" dirty="0" err="1"/>
              <a:t>null</a:t>
            </a:r>
            <a:endParaRPr lang="es-ES" dirty="0"/>
          </a:p>
          <a:p>
            <a:r>
              <a:rPr lang="es-ES" dirty="0" err="1"/>
              <a:t>Trash-cli</a:t>
            </a:r>
            <a:r>
              <a:rPr lang="es-ES" dirty="0"/>
              <a:t> </a:t>
            </a:r>
            <a:r>
              <a:rPr lang="es-ES" dirty="0">
                <a:hlinkClick r:id="rId2"/>
              </a:rPr>
              <a:t>https://atareao.es/podcast/una-papelera-para-el-terminal/</a:t>
            </a:r>
            <a:r>
              <a:rPr lang="es-ES" dirty="0"/>
              <a:t> </a:t>
            </a:r>
          </a:p>
          <a:p>
            <a:r>
              <a:rPr lang="es-ES" dirty="0"/>
              <a:t>Ubuntu </a:t>
            </a:r>
            <a:r>
              <a:rPr lang="en-US" dirty="0"/>
              <a:t>/home/</a:t>
            </a:r>
            <a:r>
              <a:rPr lang="en-US" dirty="0" err="1"/>
              <a:t>tu_usuario</a:t>
            </a:r>
            <a:r>
              <a:rPr lang="en-US" dirty="0"/>
              <a:t>/.local/share/Trash</a:t>
            </a:r>
            <a:endParaRPr lang="es-ES" dirty="0"/>
          </a:p>
        </p:txBody>
      </p:sp>
      <p:sp>
        <p:nvSpPr>
          <p:cNvPr id="4" name="Marcador de número de diapositiva 3">
            <a:extLst>
              <a:ext uri="{FF2B5EF4-FFF2-40B4-BE49-F238E27FC236}">
                <a16:creationId xmlns:a16="http://schemas.microsoft.com/office/drawing/2014/main" id="{017F1920-3C67-2DE6-932B-F709D4784A17}"/>
              </a:ext>
            </a:extLst>
          </p:cNvPr>
          <p:cNvSpPr>
            <a:spLocks noGrp="1"/>
          </p:cNvSpPr>
          <p:nvPr>
            <p:ph type="sldNum" sz="quarter" idx="12"/>
          </p:nvPr>
        </p:nvSpPr>
        <p:spPr/>
        <p:txBody>
          <a:bodyPr/>
          <a:lstStyle/>
          <a:p>
            <a:fld id="{6993356B-10FC-46AF-A724-8FFAD717AC5A}" type="slidenum">
              <a:rPr lang="es-ES" smtClean="0"/>
              <a:t>32</a:t>
            </a:fld>
            <a:endParaRPr lang="es-ES"/>
          </a:p>
        </p:txBody>
      </p:sp>
      <p:pic>
        <p:nvPicPr>
          <p:cNvPr id="7" name="Imagen 6">
            <a:extLst>
              <a:ext uri="{FF2B5EF4-FFF2-40B4-BE49-F238E27FC236}">
                <a16:creationId xmlns:a16="http://schemas.microsoft.com/office/drawing/2014/main" id="{6473F7B0-C193-45B7-34DE-D952EAB1475F}"/>
              </a:ext>
            </a:extLst>
          </p:cNvPr>
          <p:cNvPicPr>
            <a:picLocks noChangeAspect="1"/>
          </p:cNvPicPr>
          <p:nvPr/>
        </p:nvPicPr>
        <p:blipFill>
          <a:blip r:embed="rId3"/>
          <a:stretch>
            <a:fillRect/>
          </a:stretch>
        </p:blipFill>
        <p:spPr>
          <a:xfrm>
            <a:off x="4704778" y="3795903"/>
            <a:ext cx="2124075" cy="2228850"/>
          </a:xfrm>
          <a:prstGeom prst="rect">
            <a:avLst/>
          </a:prstGeom>
        </p:spPr>
      </p:pic>
      <p:sp>
        <p:nvSpPr>
          <p:cNvPr id="8" name="CuadroTexto 7">
            <a:extLst>
              <a:ext uri="{FF2B5EF4-FFF2-40B4-BE49-F238E27FC236}">
                <a16:creationId xmlns:a16="http://schemas.microsoft.com/office/drawing/2014/main" id="{ABC3063A-409F-3C5F-F025-13E695D6E2D3}"/>
              </a:ext>
            </a:extLst>
          </p:cNvPr>
          <p:cNvSpPr txBox="1"/>
          <p:nvPr/>
        </p:nvSpPr>
        <p:spPr>
          <a:xfrm>
            <a:off x="0" y="6492875"/>
            <a:ext cx="5231625" cy="307777"/>
          </a:xfrm>
          <a:prstGeom prst="rect">
            <a:avLst/>
          </a:prstGeom>
          <a:noFill/>
        </p:spPr>
        <p:txBody>
          <a:bodyPr wrap="none" rtlCol="0">
            <a:spAutoFit/>
          </a:bodyPr>
          <a:lstStyle/>
          <a:p>
            <a:r>
              <a:rPr lang="es-ES" sz="1400" dirty="0"/>
              <a:t>https://blog.desdelinux.net/que-es-devnull-y-como-puede-ayudarte/</a:t>
            </a:r>
          </a:p>
        </p:txBody>
      </p:sp>
    </p:spTree>
    <p:extLst>
      <p:ext uri="{BB962C8B-B14F-4D97-AF65-F5344CB8AC3E}">
        <p14:creationId xmlns:p14="http://schemas.microsoft.com/office/powerpoint/2010/main" val="851019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5CF460-2517-C905-7CEC-6EFBB0FA3A55}"/>
              </a:ext>
            </a:extLst>
          </p:cNvPr>
          <p:cNvSpPr>
            <a:spLocks noGrp="1"/>
          </p:cNvSpPr>
          <p:nvPr>
            <p:ph type="title"/>
          </p:nvPr>
        </p:nvSpPr>
        <p:spPr/>
        <p:txBody>
          <a:bodyPr/>
          <a:lstStyle/>
          <a:p>
            <a:r>
              <a:rPr lang="es-ES" dirty="0"/>
              <a:t>Copias de seguridad</a:t>
            </a:r>
          </a:p>
        </p:txBody>
      </p:sp>
      <p:sp>
        <p:nvSpPr>
          <p:cNvPr id="3" name="Marcador de contenido 2">
            <a:extLst>
              <a:ext uri="{FF2B5EF4-FFF2-40B4-BE49-F238E27FC236}">
                <a16:creationId xmlns:a16="http://schemas.microsoft.com/office/drawing/2014/main" id="{748E4167-09B5-7AD7-BE8C-7A417BF57317}"/>
              </a:ext>
            </a:extLst>
          </p:cNvPr>
          <p:cNvSpPr>
            <a:spLocks noGrp="1"/>
          </p:cNvSpPr>
          <p:nvPr>
            <p:ph idx="1"/>
          </p:nvPr>
        </p:nvSpPr>
        <p:spPr/>
        <p:txBody>
          <a:bodyPr>
            <a:normAutofit/>
          </a:bodyPr>
          <a:lstStyle/>
          <a:p>
            <a:pPr marL="0" indent="0">
              <a:buNone/>
            </a:pPr>
            <a:r>
              <a:rPr lang="es-ES" dirty="0"/>
              <a:t>El comando </a:t>
            </a:r>
            <a:r>
              <a:rPr lang="es-ES" dirty="0" err="1"/>
              <a:t>dd</a:t>
            </a:r>
            <a:r>
              <a:rPr lang="es-ES" dirty="0"/>
              <a:t> </a:t>
            </a:r>
            <a:r>
              <a:rPr lang="es-ES" u="none" strike="noStrike" dirty="0">
                <a:solidFill>
                  <a:srgbClr val="000000"/>
                </a:solidFill>
                <a:effectLst/>
              </a:rPr>
              <a:t>nos permite hacer </a:t>
            </a:r>
            <a:r>
              <a:rPr lang="es-ES" b="1" u="none" strike="noStrike" dirty="0">
                <a:solidFill>
                  <a:srgbClr val="000000"/>
                </a:solidFill>
                <a:effectLst/>
              </a:rPr>
              <a:t>copias seguridad</a:t>
            </a:r>
          </a:p>
          <a:p>
            <a:pPr marL="0" indent="0" algn="ctr">
              <a:buNone/>
            </a:pPr>
            <a:r>
              <a:rPr lang="es-ES" u="none" strike="noStrike" dirty="0">
                <a:solidFill>
                  <a:srgbClr val="000000"/>
                </a:solidFill>
                <a:effectLst/>
                <a:latin typeface="Courier New" panose="02070309020205020404" pitchFamily="49" charset="0"/>
                <a:cs typeface="Courier New" panose="02070309020205020404" pitchFamily="49" charset="0"/>
              </a:rPr>
              <a:t>sudo </a:t>
            </a:r>
            <a:r>
              <a:rPr lang="es-ES" u="none" strike="noStrike" dirty="0" err="1">
                <a:solidFill>
                  <a:srgbClr val="000000"/>
                </a:solidFill>
                <a:effectLst/>
                <a:latin typeface="Courier New" panose="02070309020205020404" pitchFamily="49" charset="0"/>
                <a:cs typeface="Courier New" panose="02070309020205020404" pitchFamily="49" charset="0"/>
              </a:rPr>
              <a:t>dd</a:t>
            </a:r>
            <a:r>
              <a:rPr lang="es-ES" u="none" strike="noStrike" dirty="0">
                <a:solidFill>
                  <a:srgbClr val="000000"/>
                </a:solidFill>
                <a:effectLst/>
                <a:latin typeface="Courier New" panose="02070309020205020404" pitchFamily="49" charset="0"/>
                <a:cs typeface="Courier New" panose="02070309020205020404" pitchFamily="49" charset="0"/>
              </a:rPr>
              <a:t> </a:t>
            </a:r>
            <a:r>
              <a:rPr lang="es-ES" u="none" strike="noStrike" dirty="0" err="1">
                <a:solidFill>
                  <a:srgbClr val="000000"/>
                </a:solidFill>
                <a:effectLst/>
                <a:latin typeface="Courier New" panose="02070309020205020404" pitchFamily="49" charset="0"/>
                <a:cs typeface="Courier New" panose="02070309020205020404" pitchFamily="49" charset="0"/>
              </a:rPr>
              <a:t>if</a:t>
            </a:r>
            <a:r>
              <a:rPr lang="es-ES" u="none" strike="noStrike" dirty="0">
                <a:solidFill>
                  <a:srgbClr val="000000"/>
                </a:solidFill>
                <a:effectLst/>
                <a:latin typeface="Courier New" panose="02070309020205020404" pitchFamily="49" charset="0"/>
                <a:cs typeface="Courier New" panose="02070309020205020404" pitchFamily="49" charset="0"/>
              </a:rPr>
              <a:t>=origen </a:t>
            </a:r>
            <a:r>
              <a:rPr lang="es-ES" u="none" strike="noStrike" dirty="0" err="1">
                <a:solidFill>
                  <a:srgbClr val="000000"/>
                </a:solidFill>
                <a:effectLst/>
                <a:latin typeface="Courier New" panose="02070309020205020404" pitchFamily="49" charset="0"/>
                <a:cs typeface="Courier New" panose="02070309020205020404" pitchFamily="49" charset="0"/>
              </a:rPr>
              <a:t>of</a:t>
            </a:r>
            <a:r>
              <a:rPr lang="es-ES" u="none" strike="noStrike" dirty="0">
                <a:solidFill>
                  <a:srgbClr val="000000"/>
                </a:solidFill>
                <a:effectLst/>
                <a:latin typeface="Courier New" panose="02070309020205020404" pitchFamily="49" charset="0"/>
                <a:cs typeface="Courier New" panose="02070309020205020404" pitchFamily="49" charset="0"/>
              </a:rPr>
              <a:t>=destino</a:t>
            </a:r>
          </a:p>
          <a:p>
            <a:pPr marL="0" indent="0">
              <a:buNone/>
            </a:pPr>
            <a:r>
              <a:rPr lang="es-ES" sz="2400" dirty="0">
                <a:solidFill>
                  <a:srgbClr val="000000"/>
                </a:solidFill>
              </a:rPr>
              <a:t>Data </a:t>
            </a:r>
            <a:r>
              <a:rPr lang="es-ES" sz="2400" dirty="0" err="1">
                <a:solidFill>
                  <a:srgbClr val="000000"/>
                </a:solidFill>
              </a:rPr>
              <a:t>Duplicator</a:t>
            </a:r>
            <a:r>
              <a:rPr lang="es-ES" sz="2400" dirty="0">
                <a:solidFill>
                  <a:srgbClr val="000000"/>
                </a:solidFill>
              </a:rPr>
              <a:t> es una herramienta de bajo nivel que permite realizar copias de seguridad, clonar discos y particiones, crear discos de arranque, hacer </a:t>
            </a:r>
            <a:r>
              <a:rPr lang="es-ES" sz="2400" dirty="0" err="1">
                <a:solidFill>
                  <a:srgbClr val="000000"/>
                </a:solidFill>
              </a:rPr>
              <a:t>backup</a:t>
            </a:r>
            <a:r>
              <a:rPr lang="es-ES" sz="2400" dirty="0">
                <a:solidFill>
                  <a:srgbClr val="000000"/>
                </a:solidFill>
              </a:rPr>
              <a:t> del primer sector del disco, etc.</a:t>
            </a:r>
            <a:br>
              <a:rPr lang="es-ES" sz="2400" dirty="0">
                <a:solidFill>
                  <a:srgbClr val="000000"/>
                </a:solidFill>
              </a:rPr>
            </a:br>
            <a:endParaRPr lang="es-ES" sz="2400" dirty="0">
              <a:solidFill>
                <a:srgbClr val="000000"/>
              </a:solidFill>
            </a:endParaRPr>
          </a:p>
          <a:p>
            <a:pPr marL="0" indent="0" algn="ctr">
              <a:buNone/>
            </a:pPr>
            <a:br>
              <a:rPr lang="es-ES" u="none" strike="noStrike" dirty="0">
                <a:solidFill>
                  <a:srgbClr val="000000"/>
                </a:solidFill>
                <a:effectLst/>
              </a:rPr>
            </a:br>
            <a:endParaRPr lang="es-ES" u="none" strike="noStrike" dirty="0">
              <a:solidFill>
                <a:srgbClr val="000000"/>
              </a:solidFill>
              <a:effectLst/>
            </a:endParaRPr>
          </a:p>
          <a:p>
            <a:pPr marL="0" indent="0">
              <a:buNone/>
            </a:pPr>
            <a:endParaRPr lang="es-ES" dirty="0"/>
          </a:p>
        </p:txBody>
      </p:sp>
      <p:sp>
        <p:nvSpPr>
          <p:cNvPr id="4" name="Marcador de número de diapositiva 3">
            <a:extLst>
              <a:ext uri="{FF2B5EF4-FFF2-40B4-BE49-F238E27FC236}">
                <a16:creationId xmlns:a16="http://schemas.microsoft.com/office/drawing/2014/main" id="{548F50F5-CF97-F364-F7EE-2DE99DCE1248}"/>
              </a:ext>
            </a:extLst>
          </p:cNvPr>
          <p:cNvSpPr>
            <a:spLocks noGrp="1"/>
          </p:cNvSpPr>
          <p:nvPr>
            <p:ph type="sldNum" sz="quarter" idx="12"/>
          </p:nvPr>
        </p:nvSpPr>
        <p:spPr/>
        <p:txBody>
          <a:bodyPr/>
          <a:lstStyle/>
          <a:p>
            <a:fld id="{6993356B-10FC-46AF-A724-8FFAD717AC5A}" type="slidenum">
              <a:rPr lang="es-ES" smtClean="0"/>
              <a:t>33</a:t>
            </a:fld>
            <a:endParaRPr lang="es-ES"/>
          </a:p>
        </p:txBody>
      </p:sp>
      <p:sp>
        <p:nvSpPr>
          <p:cNvPr id="5" name="CuadroTexto 4">
            <a:extLst>
              <a:ext uri="{FF2B5EF4-FFF2-40B4-BE49-F238E27FC236}">
                <a16:creationId xmlns:a16="http://schemas.microsoft.com/office/drawing/2014/main" id="{4A4FFEEE-2A93-CDD6-C233-3282D8ED37C2}"/>
              </a:ext>
            </a:extLst>
          </p:cNvPr>
          <p:cNvSpPr txBox="1"/>
          <p:nvPr/>
        </p:nvSpPr>
        <p:spPr>
          <a:xfrm>
            <a:off x="0" y="6038687"/>
            <a:ext cx="9158789" cy="830997"/>
          </a:xfrm>
          <a:prstGeom prst="rect">
            <a:avLst/>
          </a:prstGeom>
          <a:noFill/>
        </p:spPr>
        <p:txBody>
          <a:bodyPr wrap="none" rtlCol="0">
            <a:spAutoFit/>
          </a:bodyPr>
          <a:lstStyle/>
          <a:p>
            <a:r>
              <a:rPr lang="es-ES" sz="1600" dirty="0"/>
              <a:t>https://ayudalinux.com/comando-dd-que-es-y-como-usarlo/        </a:t>
            </a:r>
            <a:br>
              <a:rPr lang="es-ES" sz="1600" dirty="0"/>
            </a:br>
            <a:r>
              <a:rPr lang="es-ES" sz="1600" dirty="0"/>
              <a:t>https://keepcoding.io/blog/que-es-y-como-usar-el-comando-dd-en-linux/</a:t>
            </a:r>
            <a:br>
              <a:rPr lang="es-ES" sz="1600" dirty="0"/>
            </a:br>
            <a:r>
              <a:rPr lang="es-ES" sz="1600" dirty="0"/>
              <a:t>https://www.dragonjar.org/10-extraordinarias-herramientas-para-hacer-copias-de-seguridad-en-linux.xhtml</a:t>
            </a:r>
          </a:p>
        </p:txBody>
      </p:sp>
      <p:pic>
        <p:nvPicPr>
          <p:cNvPr id="7" name="Imagen 6">
            <a:extLst>
              <a:ext uri="{FF2B5EF4-FFF2-40B4-BE49-F238E27FC236}">
                <a16:creationId xmlns:a16="http://schemas.microsoft.com/office/drawing/2014/main" id="{9FE300DD-991C-3B78-A23F-BCCC92865759}"/>
              </a:ext>
            </a:extLst>
          </p:cNvPr>
          <p:cNvPicPr>
            <a:picLocks noChangeAspect="1"/>
          </p:cNvPicPr>
          <p:nvPr/>
        </p:nvPicPr>
        <p:blipFill>
          <a:blip r:embed="rId2"/>
          <a:stretch>
            <a:fillRect/>
          </a:stretch>
        </p:blipFill>
        <p:spPr>
          <a:xfrm>
            <a:off x="6266497" y="3750280"/>
            <a:ext cx="5087303" cy="2234024"/>
          </a:xfrm>
          <a:prstGeom prst="rect">
            <a:avLst/>
          </a:prstGeom>
        </p:spPr>
      </p:pic>
      <p:cxnSp>
        <p:nvCxnSpPr>
          <p:cNvPr id="9" name="Conector: curvado 8">
            <a:extLst>
              <a:ext uri="{FF2B5EF4-FFF2-40B4-BE49-F238E27FC236}">
                <a16:creationId xmlns:a16="http://schemas.microsoft.com/office/drawing/2014/main" id="{3E483815-4597-43E8-83E5-DE8F64BDD4B7}"/>
              </a:ext>
            </a:extLst>
          </p:cNvPr>
          <p:cNvCxnSpPr/>
          <p:nvPr/>
        </p:nvCxnSpPr>
        <p:spPr>
          <a:xfrm rot="5400000">
            <a:off x="8568751" y="5948874"/>
            <a:ext cx="631888" cy="54818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36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F829FB-20EB-0204-DB9F-C1D181F871E5}"/>
              </a:ext>
            </a:extLst>
          </p:cNvPr>
          <p:cNvSpPr>
            <a:spLocks noGrp="1"/>
          </p:cNvSpPr>
          <p:nvPr>
            <p:ph type="title"/>
          </p:nvPr>
        </p:nvSpPr>
        <p:spPr/>
        <p:txBody>
          <a:bodyPr/>
          <a:lstStyle/>
          <a:p>
            <a:r>
              <a:rPr lang="es-ES" dirty="0"/>
              <a:t>Programación de tareas</a:t>
            </a:r>
          </a:p>
        </p:txBody>
      </p:sp>
      <p:sp>
        <p:nvSpPr>
          <p:cNvPr id="3" name="Marcador de contenido 2">
            <a:extLst>
              <a:ext uri="{FF2B5EF4-FFF2-40B4-BE49-F238E27FC236}">
                <a16:creationId xmlns:a16="http://schemas.microsoft.com/office/drawing/2014/main" id="{B56CCB13-1A46-0C7D-7AA9-E5CF08A1C2A1}"/>
              </a:ext>
            </a:extLst>
          </p:cNvPr>
          <p:cNvSpPr>
            <a:spLocks noGrp="1"/>
          </p:cNvSpPr>
          <p:nvPr>
            <p:ph idx="1"/>
          </p:nvPr>
        </p:nvSpPr>
        <p:spPr/>
        <p:txBody>
          <a:bodyPr/>
          <a:lstStyle/>
          <a:p>
            <a:pPr marL="0" indent="0">
              <a:buNone/>
            </a:pPr>
            <a:r>
              <a:rPr lang="es-ES" dirty="0"/>
              <a:t>cron y </a:t>
            </a:r>
            <a:r>
              <a:rPr lang="es-ES" dirty="0" err="1"/>
              <a:t>crontab</a:t>
            </a: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D5C992B3-4D91-435D-ED78-E08C8F9BB438}"/>
              </a:ext>
            </a:extLst>
          </p:cNvPr>
          <p:cNvSpPr>
            <a:spLocks noGrp="1"/>
          </p:cNvSpPr>
          <p:nvPr>
            <p:ph type="sldNum" sz="quarter" idx="12"/>
          </p:nvPr>
        </p:nvSpPr>
        <p:spPr/>
        <p:txBody>
          <a:bodyPr/>
          <a:lstStyle/>
          <a:p>
            <a:fld id="{6993356B-10FC-46AF-A724-8FFAD717AC5A}" type="slidenum">
              <a:rPr lang="es-ES" smtClean="0"/>
              <a:t>34</a:t>
            </a:fld>
            <a:endParaRPr lang="es-ES"/>
          </a:p>
        </p:txBody>
      </p:sp>
      <p:pic>
        <p:nvPicPr>
          <p:cNvPr id="6" name="Imagen 5">
            <a:extLst>
              <a:ext uri="{FF2B5EF4-FFF2-40B4-BE49-F238E27FC236}">
                <a16:creationId xmlns:a16="http://schemas.microsoft.com/office/drawing/2014/main" id="{8EDE54E7-7DF8-2F44-6CF0-7768C262B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196" y="2348476"/>
            <a:ext cx="6249272" cy="3305636"/>
          </a:xfrm>
          <a:prstGeom prst="rect">
            <a:avLst/>
          </a:prstGeom>
        </p:spPr>
      </p:pic>
      <p:sp>
        <p:nvSpPr>
          <p:cNvPr id="7" name="CuadroTexto 6">
            <a:extLst>
              <a:ext uri="{FF2B5EF4-FFF2-40B4-BE49-F238E27FC236}">
                <a16:creationId xmlns:a16="http://schemas.microsoft.com/office/drawing/2014/main" id="{3D0A3138-BF57-386E-9B32-4C21A58F4AAA}"/>
              </a:ext>
            </a:extLst>
          </p:cNvPr>
          <p:cNvSpPr txBox="1"/>
          <p:nvPr/>
        </p:nvSpPr>
        <p:spPr>
          <a:xfrm>
            <a:off x="0" y="6492875"/>
            <a:ext cx="6510437" cy="307777"/>
          </a:xfrm>
          <a:prstGeom prst="rect">
            <a:avLst/>
          </a:prstGeom>
          <a:noFill/>
        </p:spPr>
        <p:txBody>
          <a:bodyPr wrap="none" rtlCol="0">
            <a:spAutoFit/>
          </a:bodyPr>
          <a:lstStyle/>
          <a:p>
            <a:r>
              <a:rPr lang="es-ES" sz="1400" dirty="0"/>
              <a:t>https://www.redeszone.net/2017/01/09/utilizar-cron-crontab-linux-programar-tareas/</a:t>
            </a:r>
          </a:p>
        </p:txBody>
      </p:sp>
    </p:spTree>
    <p:extLst>
      <p:ext uri="{BB962C8B-B14F-4D97-AF65-F5344CB8AC3E}">
        <p14:creationId xmlns:p14="http://schemas.microsoft.com/office/powerpoint/2010/main" val="3441996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FFC2D4-D273-3610-FAB9-18561C1972EC}"/>
              </a:ext>
            </a:extLst>
          </p:cNvPr>
          <p:cNvSpPr>
            <a:spLocks noGrp="1"/>
          </p:cNvSpPr>
          <p:nvPr>
            <p:ph type="title"/>
          </p:nvPr>
        </p:nvSpPr>
        <p:spPr/>
        <p:txBody>
          <a:bodyPr/>
          <a:lstStyle/>
          <a:p>
            <a:r>
              <a:rPr lang="es-ES" dirty="0"/>
              <a:t>Comandos</a:t>
            </a:r>
          </a:p>
        </p:txBody>
      </p:sp>
      <p:sp>
        <p:nvSpPr>
          <p:cNvPr id="3" name="Marcador de contenido 2">
            <a:extLst>
              <a:ext uri="{FF2B5EF4-FFF2-40B4-BE49-F238E27FC236}">
                <a16:creationId xmlns:a16="http://schemas.microsoft.com/office/drawing/2014/main" id="{6A78B42E-81E1-25F2-7556-75BBCADAC68D}"/>
              </a:ext>
            </a:extLst>
          </p:cNvPr>
          <p:cNvSpPr>
            <a:spLocks noGrp="1"/>
          </p:cNvSpPr>
          <p:nvPr>
            <p:ph idx="1"/>
          </p:nvPr>
        </p:nvSpPr>
        <p:spPr>
          <a:xfrm>
            <a:off x="838200" y="1825625"/>
            <a:ext cx="4044696" cy="4351338"/>
          </a:xfrm>
        </p:spPr>
        <p:txBody>
          <a:bodyPr>
            <a:normAutofit fontScale="62500" lnSpcReduction="20000"/>
          </a:bodyPr>
          <a:lstStyle/>
          <a:p>
            <a:r>
              <a:rPr lang="es-ES" b="1" dirty="0" err="1"/>
              <a:t>ls</a:t>
            </a:r>
            <a:r>
              <a:rPr lang="es-ES" dirty="0"/>
              <a:t>: Lista los archivos y directorios en el directorio actual.</a:t>
            </a:r>
          </a:p>
          <a:p>
            <a:r>
              <a:rPr lang="es-ES" b="1" dirty="0"/>
              <a:t>cd</a:t>
            </a:r>
            <a:r>
              <a:rPr lang="es-ES" dirty="0"/>
              <a:t>: Cambia el directorio actual.</a:t>
            </a:r>
          </a:p>
          <a:p>
            <a:r>
              <a:rPr lang="es-ES" b="1" dirty="0" err="1"/>
              <a:t>pwd</a:t>
            </a:r>
            <a:r>
              <a:rPr lang="es-ES" dirty="0"/>
              <a:t>: Muestra la ruta del directorio actual.</a:t>
            </a:r>
          </a:p>
          <a:p>
            <a:r>
              <a:rPr lang="es-ES" b="1" dirty="0" err="1"/>
              <a:t>mkdir</a:t>
            </a:r>
            <a:r>
              <a:rPr lang="es-ES" dirty="0"/>
              <a:t>: Crea un nuevo directorio.</a:t>
            </a:r>
          </a:p>
          <a:p>
            <a:r>
              <a:rPr lang="es-ES" b="1" dirty="0" err="1"/>
              <a:t>rmdir</a:t>
            </a:r>
            <a:r>
              <a:rPr lang="es-ES" dirty="0"/>
              <a:t>: Elimina un directorio vacío.</a:t>
            </a:r>
          </a:p>
          <a:p>
            <a:r>
              <a:rPr lang="es-ES" b="1" dirty="0" err="1"/>
              <a:t>touch</a:t>
            </a:r>
            <a:r>
              <a:rPr lang="es-ES" dirty="0"/>
              <a:t>: Crea un archivo vacío o actualiza la fecha de modificación de un archivo existente.</a:t>
            </a:r>
          </a:p>
          <a:p>
            <a:r>
              <a:rPr lang="es-ES" b="1" dirty="0" err="1"/>
              <a:t>rm</a:t>
            </a:r>
            <a:r>
              <a:rPr lang="es-ES" dirty="0"/>
              <a:t>: Elimina archivos o directorios.</a:t>
            </a:r>
          </a:p>
          <a:p>
            <a:r>
              <a:rPr lang="es-ES" b="1" dirty="0" err="1"/>
              <a:t>cp</a:t>
            </a:r>
            <a:r>
              <a:rPr lang="es-ES" dirty="0"/>
              <a:t>: Copia archivos y directorios.</a:t>
            </a:r>
          </a:p>
          <a:p>
            <a:r>
              <a:rPr lang="es-ES" b="1" dirty="0" err="1"/>
              <a:t>mv</a:t>
            </a:r>
            <a:r>
              <a:rPr lang="es-ES" dirty="0"/>
              <a:t>: Mueve o renombra archivos y directorios.</a:t>
            </a:r>
          </a:p>
          <a:p>
            <a:r>
              <a:rPr lang="es-ES" b="1" dirty="0" err="1"/>
              <a:t>cat</a:t>
            </a:r>
            <a:r>
              <a:rPr lang="es-ES" dirty="0"/>
              <a:t>: Muestra el contenido de un archivo.</a:t>
            </a:r>
          </a:p>
          <a:p>
            <a:pPr marL="0" indent="0">
              <a:buNone/>
            </a:pPr>
            <a:endParaRPr lang="es-ES" dirty="0"/>
          </a:p>
        </p:txBody>
      </p:sp>
      <p:sp>
        <p:nvSpPr>
          <p:cNvPr id="4" name="Marcador de número de diapositiva 3">
            <a:extLst>
              <a:ext uri="{FF2B5EF4-FFF2-40B4-BE49-F238E27FC236}">
                <a16:creationId xmlns:a16="http://schemas.microsoft.com/office/drawing/2014/main" id="{EB8000CB-D2A6-E17D-37F4-BE0383921554}"/>
              </a:ext>
            </a:extLst>
          </p:cNvPr>
          <p:cNvSpPr>
            <a:spLocks noGrp="1"/>
          </p:cNvSpPr>
          <p:nvPr>
            <p:ph type="sldNum" sz="quarter" idx="12"/>
          </p:nvPr>
        </p:nvSpPr>
        <p:spPr/>
        <p:txBody>
          <a:bodyPr/>
          <a:lstStyle/>
          <a:p>
            <a:fld id="{6993356B-10FC-46AF-A724-8FFAD717AC5A}" type="slidenum">
              <a:rPr lang="es-ES" smtClean="0"/>
              <a:t>35</a:t>
            </a:fld>
            <a:endParaRPr lang="es-ES"/>
          </a:p>
        </p:txBody>
      </p:sp>
      <p:sp>
        <p:nvSpPr>
          <p:cNvPr id="5" name="CuadroTexto 4">
            <a:extLst>
              <a:ext uri="{FF2B5EF4-FFF2-40B4-BE49-F238E27FC236}">
                <a16:creationId xmlns:a16="http://schemas.microsoft.com/office/drawing/2014/main" id="{B1B0E1ED-E41B-2DD8-B883-28718E4648B5}"/>
              </a:ext>
            </a:extLst>
          </p:cNvPr>
          <p:cNvSpPr txBox="1"/>
          <p:nvPr/>
        </p:nvSpPr>
        <p:spPr>
          <a:xfrm>
            <a:off x="73152" y="6473952"/>
            <a:ext cx="7627024" cy="307777"/>
          </a:xfrm>
          <a:prstGeom prst="rect">
            <a:avLst/>
          </a:prstGeom>
          <a:noFill/>
        </p:spPr>
        <p:txBody>
          <a:bodyPr wrap="none" rtlCol="0">
            <a:spAutoFit/>
          </a:bodyPr>
          <a:lstStyle/>
          <a:p>
            <a:r>
              <a:rPr lang="es-ES" sz="1400" dirty="0"/>
              <a:t>https://www.ionos.es/digitalguide/servidores/configuracion/comandos-de-linux-la-lista-fundamental/</a:t>
            </a:r>
          </a:p>
        </p:txBody>
      </p:sp>
      <p:sp>
        <p:nvSpPr>
          <p:cNvPr id="6" name="Marcador de contenido 2">
            <a:extLst>
              <a:ext uri="{FF2B5EF4-FFF2-40B4-BE49-F238E27FC236}">
                <a16:creationId xmlns:a16="http://schemas.microsoft.com/office/drawing/2014/main" id="{3C619089-F0B6-AAB1-B60B-D3D0B6B40838}"/>
              </a:ext>
            </a:extLst>
          </p:cNvPr>
          <p:cNvSpPr txBox="1">
            <a:spLocks/>
          </p:cNvSpPr>
          <p:nvPr/>
        </p:nvSpPr>
        <p:spPr>
          <a:xfrm>
            <a:off x="5785104" y="1789049"/>
            <a:ext cx="4044696" cy="435133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err="1"/>
              <a:t>less</a:t>
            </a:r>
            <a:r>
              <a:rPr lang="es-ES" dirty="0"/>
              <a:t>: Permite ver el contenido de un archivo de forma paginada.</a:t>
            </a:r>
          </a:p>
          <a:p>
            <a:r>
              <a:rPr lang="es-ES" b="1" dirty="0"/>
              <a:t>head</a:t>
            </a:r>
            <a:r>
              <a:rPr lang="es-ES" dirty="0"/>
              <a:t>: Muestra las primeras líneas de un archivo.</a:t>
            </a:r>
          </a:p>
          <a:p>
            <a:r>
              <a:rPr lang="es-ES" b="1" dirty="0" err="1"/>
              <a:t>tail</a:t>
            </a:r>
            <a:r>
              <a:rPr lang="es-ES" dirty="0"/>
              <a:t>: Muestra las últimas líneas de un archivo.</a:t>
            </a:r>
          </a:p>
          <a:p>
            <a:r>
              <a:rPr lang="es-ES" b="1" dirty="0"/>
              <a:t>grep</a:t>
            </a:r>
            <a:r>
              <a:rPr lang="es-ES" dirty="0"/>
              <a:t>: Busca patrones en archivos.</a:t>
            </a:r>
          </a:p>
          <a:p>
            <a:r>
              <a:rPr lang="es-ES" b="1" dirty="0" err="1"/>
              <a:t>chmod</a:t>
            </a:r>
            <a:r>
              <a:rPr lang="es-ES" dirty="0"/>
              <a:t>: Cambia los permisos de acceso a archivos y directorios.</a:t>
            </a:r>
          </a:p>
          <a:p>
            <a:r>
              <a:rPr lang="es-ES" b="1" dirty="0" err="1"/>
              <a:t>chown</a:t>
            </a:r>
            <a:r>
              <a:rPr lang="es-ES" dirty="0"/>
              <a:t>: Cambia el propietario de archivos y directorios.</a:t>
            </a:r>
          </a:p>
          <a:p>
            <a:r>
              <a:rPr lang="es-ES" b="1" dirty="0"/>
              <a:t>sudo</a:t>
            </a:r>
            <a:r>
              <a:rPr lang="es-ES" dirty="0"/>
              <a:t>: Ejecuta un comando con privilegios de </a:t>
            </a:r>
            <a:r>
              <a:rPr lang="es-ES" dirty="0" err="1"/>
              <a:t>superusuario</a:t>
            </a:r>
            <a:r>
              <a:rPr lang="es-ES" dirty="0"/>
              <a:t>.</a:t>
            </a:r>
          </a:p>
          <a:p>
            <a:r>
              <a:rPr lang="es-ES" b="1" dirty="0" err="1"/>
              <a:t>df</a:t>
            </a:r>
            <a:r>
              <a:rPr lang="es-ES" dirty="0"/>
              <a:t>: Muestra el espacio en disco disponible en cada partición.</a:t>
            </a:r>
          </a:p>
          <a:p>
            <a:r>
              <a:rPr lang="es-ES" b="1" dirty="0"/>
              <a:t>du</a:t>
            </a:r>
            <a:r>
              <a:rPr lang="es-ES" dirty="0"/>
              <a:t>: Muestra el uso del espacio en disco de archivos y directorios.</a:t>
            </a:r>
          </a:p>
          <a:p>
            <a:r>
              <a:rPr lang="es-ES" b="1" dirty="0" err="1"/>
              <a:t>man</a:t>
            </a:r>
            <a:r>
              <a:rPr lang="es-ES" dirty="0"/>
              <a:t>: Muestra el manual de un comando específico.</a:t>
            </a:r>
          </a:p>
          <a:p>
            <a:pPr marL="0" indent="0">
              <a:buFont typeface="Arial" panose="020B0604020202020204" pitchFamily="34" charset="0"/>
              <a:buNone/>
            </a:pPr>
            <a:endParaRPr lang="es-ES" dirty="0"/>
          </a:p>
        </p:txBody>
      </p:sp>
    </p:spTree>
    <p:extLst>
      <p:ext uri="{BB962C8B-B14F-4D97-AF65-F5344CB8AC3E}">
        <p14:creationId xmlns:p14="http://schemas.microsoft.com/office/powerpoint/2010/main" val="4224401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113F0-7A68-7EAD-5C50-662932312C37}"/>
              </a:ext>
            </a:extLst>
          </p:cNvPr>
          <p:cNvSpPr>
            <a:spLocks noGrp="1"/>
          </p:cNvSpPr>
          <p:nvPr>
            <p:ph type="title"/>
          </p:nvPr>
        </p:nvSpPr>
        <p:spPr/>
        <p:txBody>
          <a:bodyPr/>
          <a:lstStyle/>
          <a:p>
            <a:r>
              <a:rPr lang="es-ES" dirty="0"/>
              <a:t>Ayuda en </a:t>
            </a:r>
            <a:r>
              <a:rPr lang="es-ES" dirty="0" err="1"/>
              <a:t>linux</a:t>
            </a:r>
            <a:endParaRPr lang="es-ES" dirty="0"/>
          </a:p>
        </p:txBody>
      </p:sp>
      <p:sp>
        <p:nvSpPr>
          <p:cNvPr id="3" name="Marcador de contenido 2">
            <a:extLst>
              <a:ext uri="{FF2B5EF4-FFF2-40B4-BE49-F238E27FC236}">
                <a16:creationId xmlns:a16="http://schemas.microsoft.com/office/drawing/2014/main" id="{F42568F7-1F16-C571-2E85-5A73D6D3C004}"/>
              </a:ext>
            </a:extLst>
          </p:cNvPr>
          <p:cNvSpPr>
            <a:spLocks noGrp="1"/>
          </p:cNvSpPr>
          <p:nvPr>
            <p:ph idx="1"/>
          </p:nvPr>
        </p:nvSpPr>
        <p:spPr/>
        <p:txBody>
          <a:bodyPr/>
          <a:lstStyle/>
          <a:p>
            <a:pPr marL="0" indent="0">
              <a:buNone/>
            </a:pPr>
            <a:r>
              <a:rPr lang="es-ES" b="1" dirty="0" err="1"/>
              <a:t>man</a:t>
            </a:r>
            <a:endParaRPr lang="es-ES" b="1" dirty="0"/>
          </a:p>
          <a:p>
            <a:pPr marL="0" indent="0">
              <a:buNone/>
            </a:pPr>
            <a:r>
              <a:rPr lang="es-ES" dirty="0">
                <a:latin typeface="Courier New" panose="02070309020205020404" pitchFamily="49" charset="0"/>
                <a:cs typeface="Courier New" panose="02070309020205020404" pitchFamily="49" charset="0"/>
              </a:rPr>
              <a:t>	</a:t>
            </a:r>
            <a:r>
              <a:rPr lang="es-ES" dirty="0" err="1">
                <a:latin typeface="Courier New" panose="02070309020205020404" pitchFamily="49" charset="0"/>
                <a:cs typeface="Courier New" panose="02070309020205020404" pitchFamily="49" charset="0"/>
              </a:rPr>
              <a:t>man</a:t>
            </a:r>
            <a:r>
              <a:rPr lang="es-ES" dirty="0">
                <a:latin typeface="Courier New" panose="02070309020205020404" pitchFamily="49" charset="0"/>
                <a:cs typeface="Courier New" panose="02070309020205020404" pitchFamily="49" charset="0"/>
              </a:rPr>
              <a:t> comando</a:t>
            </a:r>
          </a:p>
          <a:p>
            <a:pPr marL="0" indent="0">
              <a:buNone/>
            </a:pPr>
            <a:endParaRPr lang="es-ES" dirty="0"/>
          </a:p>
          <a:p>
            <a:pPr marL="0" indent="0">
              <a:buNone/>
            </a:pPr>
            <a:r>
              <a:rPr lang="es-ES" dirty="0"/>
              <a:t>También online:</a:t>
            </a:r>
          </a:p>
        </p:txBody>
      </p:sp>
      <p:sp>
        <p:nvSpPr>
          <p:cNvPr id="4" name="Marcador de número de diapositiva 3">
            <a:extLst>
              <a:ext uri="{FF2B5EF4-FFF2-40B4-BE49-F238E27FC236}">
                <a16:creationId xmlns:a16="http://schemas.microsoft.com/office/drawing/2014/main" id="{F3E638EA-BE4F-9577-1B30-25A938FC2BD7}"/>
              </a:ext>
            </a:extLst>
          </p:cNvPr>
          <p:cNvSpPr>
            <a:spLocks noGrp="1"/>
          </p:cNvSpPr>
          <p:nvPr>
            <p:ph type="sldNum" sz="quarter" idx="12"/>
          </p:nvPr>
        </p:nvSpPr>
        <p:spPr/>
        <p:txBody>
          <a:bodyPr/>
          <a:lstStyle/>
          <a:p>
            <a:fld id="{6993356B-10FC-46AF-A724-8FFAD717AC5A}" type="slidenum">
              <a:rPr lang="es-ES" smtClean="0"/>
              <a:t>36</a:t>
            </a:fld>
            <a:endParaRPr lang="es-ES"/>
          </a:p>
        </p:txBody>
      </p:sp>
      <p:pic>
        <p:nvPicPr>
          <p:cNvPr id="6" name="Imagen 5">
            <a:extLst>
              <a:ext uri="{FF2B5EF4-FFF2-40B4-BE49-F238E27FC236}">
                <a16:creationId xmlns:a16="http://schemas.microsoft.com/office/drawing/2014/main" id="{8463C156-D0E2-0A5E-9FFF-16C119C65908}"/>
              </a:ext>
            </a:extLst>
          </p:cNvPr>
          <p:cNvPicPr>
            <a:picLocks noChangeAspect="1"/>
          </p:cNvPicPr>
          <p:nvPr/>
        </p:nvPicPr>
        <p:blipFill>
          <a:blip r:embed="rId2"/>
          <a:stretch>
            <a:fillRect/>
          </a:stretch>
        </p:blipFill>
        <p:spPr>
          <a:xfrm>
            <a:off x="3575603" y="3429000"/>
            <a:ext cx="7505700" cy="2514600"/>
          </a:xfrm>
          <a:prstGeom prst="rect">
            <a:avLst/>
          </a:prstGeom>
        </p:spPr>
      </p:pic>
    </p:spTree>
    <p:extLst>
      <p:ext uri="{BB962C8B-B14F-4D97-AF65-F5344CB8AC3E}">
        <p14:creationId xmlns:p14="http://schemas.microsoft.com/office/powerpoint/2010/main" val="35955084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s-ES"/>
              <a:t>Reflexiones finales…</a:t>
            </a:r>
            <a:endParaRPr/>
          </a:p>
        </p:txBody>
      </p:sp>
      <p:sp>
        <p:nvSpPr>
          <p:cNvPr id="610" name="Google Shape;610;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37</a:t>
            </a:fld>
            <a:endParaRPr/>
          </a:p>
        </p:txBody>
      </p:sp>
      <p:pic>
        <p:nvPicPr>
          <p:cNvPr id="611" name="Google Shape;611;p66"/>
          <p:cNvPicPr preferRelativeResize="0"/>
          <p:nvPr/>
        </p:nvPicPr>
        <p:blipFill rotWithShape="1">
          <a:blip r:embed="rId3">
            <a:alphaModFix/>
          </a:blip>
          <a:srcRect/>
          <a:stretch/>
        </p:blipFill>
        <p:spPr>
          <a:xfrm>
            <a:off x="2429860" y="1488218"/>
            <a:ext cx="7552340" cy="50706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616B33D-EA6B-7D19-1185-38387333F471}"/>
              </a:ext>
            </a:extLst>
          </p:cNvPr>
          <p:cNvSpPr>
            <a:spLocks noGrp="1"/>
          </p:cNvSpPr>
          <p:nvPr>
            <p:ph idx="1"/>
          </p:nvPr>
        </p:nvSpPr>
        <p:spPr>
          <a:xfrm>
            <a:off x="320040" y="667512"/>
            <a:ext cx="11521440" cy="5509451"/>
          </a:xfrm>
        </p:spPr>
        <p:txBody>
          <a:bodyPr>
            <a:normAutofit fontScale="62500" lnSpcReduction="20000"/>
          </a:bodyPr>
          <a:lstStyle/>
          <a:p>
            <a:pPr marL="0" indent="0">
              <a:buNone/>
            </a:pPr>
            <a:r>
              <a:rPr lang="es-ES" dirty="0"/>
              <a:t>En 1969 nace Unix, un sistema operativo multitarea y multiusuario desarrollado por Ken Thompson, Dennis Ritchie y otros en los Laboratorios Bell de AT&amp;T. </a:t>
            </a:r>
            <a:br>
              <a:rPr lang="es-ES" dirty="0"/>
            </a:br>
            <a:r>
              <a:rPr lang="es-ES" dirty="0"/>
              <a:t>En 1973 fue reescrito en C por Dennis Ritchie. Este cambio marcó un hito importante, ya que permitió que el sistema operativo pudiera ser portado y adaptado más fácilmente para funcionar en diferentes tipos de máquinas.</a:t>
            </a:r>
          </a:p>
          <a:p>
            <a:pPr marL="0" indent="0">
              <a:buNone/>
            </a:pPr>
            <a:r>
              <a:rPr lang="es-ES" dirty="0"/>
              <a:t>Durante la década de 1970-1980, Unix creció en popularidad en entornos académicos y empresariales. </a:t>
            </a:r>
          </a:p>
          <a:p>
            <a:pPr marL="0" indent="0">
              <a:buNone/>
            </a:pPr>
            <a:r>
              <a:rPr lang="es-ES" dirty="0"/>
              <a:t>Diferentes grupos comenzaron a crear sus propias versiones de Unix, lo que dio lugar a dos ramas importantes: </a:t>
            </a:r>
            <a:br>
              <a:rPr lang="es-ES" dirty="0"/>
            </a:br>
            <a:r>
              <a:rPr lang="es-ES" dirty="0"/>
              <a:t>- </a:t>
            </a:r>
            <a:r>
              <a:rPr lang="es-ES" b="1" dirty="0" err="1"/>
              <a:t>System</a:t>
            </a:r>
            <a:r>
              <a:rPr lang="es-ES" b="1" dirty="0"/>
              <a:t> V</a:t>
            </a:r>
            <a:r>
              <a:rPr lang="es-ES" dirty="0"/>
              <a:t>, derivado directamente de la versión original de AT&amp;T</a:t>
            </a:r>
            <a:br>
              <a:rPr lang="es-ES" dirty="0"/>
            </a:br>
            <a:r>
              <a:rPr lang="es-ES" dirty="0"/>
              <a:t>- </a:t>
            </a:r>
            <a:r>
              <a:rPr lang="es-ES" b="1" dirty="0"/>
              <a:t>BSD</a:t>
            </a:r>
            <a:r>
              <a:rPr lang="es-ES" dirty="0"/>
              <a:t> (Berkeley Software </a:t>
            </a:r>
            <a:r>
              <a:rPr lang="es-ES" dirty="0" err="1"/>
              <a:t>Distribution</a:t>
            </a:r>
            <a:r>
              <a:rPr lang="es-ES" dirty="0"/>
              <a:t>), que fue desarrollado por la Universidad de California en Berkeley.</a:t>
            </a:r>
          </a:p>
          <a:p>
            <a:pPr marL="0" indent="0">
              <a:buNone/>
            </a:pPr>
            <a:r>
              <a:rPr lang="es-ES" dirty="0"/>
              <a:t>Para abordar el problema de la incompatibilidad entre los sistemas Unix, se creó un estándar que definía interfaces de programación de aplicaciones (API) compatibles con Unix: </a:t>
            </a:r>
            <a:r>
              <a:rPr lang="es-ES" b="1" dirty="0"/>
              <a:t>POSIX</a:t>
            </a:r>
            <a:r>
              <a:rPr lang="es-ES" dirty="0"/>
              <a:t> (Portable </a:t>
            </a:r>
            <a:r>
              <a:rPr lang="es-ES" dirty="0" err="1"/>
              <a:t>Operating</a:t>
            </a:r>
            <a:r>
              <a:rPr lang="es-ES" dirty="0"/>
              <a:t> </a:t>
            </a:r>
            <a:r>
              <a:rPr lang="es-ES" dirty="0" err="1"/>
              <a:t>System</a:t>
            </a:r>
            <a:r>
              <a:rPr lang="es-ES" dirty="0"/>
              <a:t> Interface),.</a:t>
            </a:r>
          </a:p>
          <a:p>
            <a:pPr marL="0" indent="0">
              <a:buNone/>
            </a:pPr>
            <a:r>
              <a:rPr lang="es-ES" dirty="0"/>
              <a:t>En 1991, un estudiante finlandés llamado </a:t>
            </a:r>
            <a:r>
              <a:rPr lang="es-ES" b="1" dirty="0"/>
              <a:t>Linus Torvalds </a:t>
            </a:r>
            <a:r>
              <a:rPr lang="es-ES" dirty="0"/>
              <a:t>comenzó a trabajar en su propio núcleo de sistema operativo como un proyecto personal, inspirado en </a:t>
            </a:r>
            <a:r>
              <a:rPr lang="es-ES" b="1" dirty="0" err="1"/>
              <a:t>Minix</a:t>
            </a:r>
            <a:r>
              <a:rPr lang="es-ES" dirty="0"/>
              <a:t>, un sistema tipo Unix creado por Tanenbaum con fines educativos. Torvalds publicó el código de su núcleo en Internet y lo denominó «Linux». Desarrolladores de todo el mundo comenzaron a contribuir al proyecto, y junto con las herramientas del proyecto GNU de la Free Software </a:t>
            </a:r>
            <a:r>
              <a:rPr lang="es-ES" dirty="0" err="1"/>
              <a:t>Foundation</a:t>
            </a:r>
            <a:r>
              <a:rPr lang="es-ES" dirty="0"/>
              <a:t>, liderado por </a:t>
            </a:r>
            <a:r>
              <a:rPr lang="es-ES" b="1" dirty="0"/>
              <a:t>Richard Stallman</a:t>
            </a:r>
            <a:r>
              <a:rPr lang="es-ES" dirty="0"/>
              <a:t>, el sistema operativo completo conocido como </a:t>
            </a:r>
            <a:r>
              <a:rPr lang="es-ES" b="1" dirty="0"/>
              <a:t>GNU/Linux </a:t>
            </a:r>
            <a:r>
              <a:rPr lang="es-ES" dirty="0"/>
              <a:t>tomó forma.</a:t>
            </a:r>
          </a:p>
          <a:p>
            <a:pPr marL="0" indent="0">
              <a:buNone/>
            </a:pPr>
            <a:r>
              <a:rPr lang="es-ES" dirty="0"/>
              <a:t>Linux se expandió en la década de 1990 gracias a su naturaleza de código abierto, lo que permitió que múltiples desarrolladores y empresas construyeran sus propias distribuciones adaptadas a distintas necesidades. Algunas de las primeras y más influyentes distribuciones de Linux incluyeron Slackware, Debian y Red </a:t>
            </a:r>
            <a:r>
              <a:rPr lang="es-ES" dirty="0" err="1"/>
              <a:t>Hat</a:t>
            </a:r>
            <a:r>
              <a:rPr lang="es-ES" dirty="0"/>
              <a:t> Linux, que se convertiría en una de las primeras empresas en ofrecer soporte profesional para Linux.</a:t>
            </a:r>
          </a:p>
          <a:p>
            <a:pPr marL="0" indent="0">
              <a:buNone/>
            </a:pPr>
            <a:r>
              <a:rPr lang="es-ES" dirty="0"/>
              <a:t>El modelo de desarrollo colaborativo de Linux y su naturaleza de código abierto condujeron a una rápida evolución del sistema operativo. Proliferaron las distribuciones, cada una ofrece diferentes entornos de usuario, sistemas de gestión de paquetes y filosofías de diseño.</a:t>
            </a:r>
          </a:p>
        </p:txBody>
      </p:sp>
      <p:sp>
        <p:nvSpPr>
          <p:cNvPr id="4" name="Marcador de número de diapositiva 3">
            <a:extLst>
              <a:ext uri="{FF2B5EF4-FFF2-40B4-BE49-F238E27FC236}">
                <a16:creationId xmlns:a16="http://schemas.microsoft.com/office/drawing/2014/main" id="{B781D70B-EFCB-8E2C-353C-841164126DC7}"/>
              </a:ext>
            </a:extLst>
          </p:cNvPr>
          <p:cNvSpPr>
            <a:spLocks noGrp="1"/>
          </p:cNvSpPr>
          <p:nvPr>
            <p:ph type="sldNum" sz="quarter" idx="12"/>
          </p:nvPr>
        </p:nvSpPr>
        <p:spPr/>
        <p:txBody>
          <a:bodyPr/>
          <a:lstStyle/>
          <a:p>
            <a:fld id="{6993356B-10FC-46AF-A724-8FFAD717AC5A}" type="slidenum">
              <a:rPr lang="es-ES" smtClean="0"/>
              <a:t>4</a:t>
            </a:fld>
            <a:endParaRPr lang="es-ES"/>
          </a:p>
        </p:txBody>
      </p:sp>
      <p:sp>
        <p:nvSpPr>
          <p:cNvPr id="5" name="CuadroTexto 4">
            <a:extLst>
              <a:ext uri="{FF2B5EF4-FFF2-40B4-BE49-F238E27FC236}">
                <a16:creationId xmlns:a16="http://schemas.microsoft.com/office/drawing/2014/main" id="{0EEAE864-81DC-7735-18D1-499E5C940CB2}"/>
              </a:ext>
            </a:extLst>
          </p:cNvPr>
          <p:cNvSpPr txBox="1"/>
          <p:nvPr/>
        </p:nvSpPr>
        <p:spPr>
          <a:xfrm>
            <a:off x="0" y="6567586"/>
            <a:ext cx="6586868" cy="307777"/>
          </a:xfrm>
          <a:prstGeom prst="rect">
            <a:avLst/>
          </a:prstGeom>
          <a:noFill/>
        </p:spPr>
        <p:txBody>
          <a:bodyPr wrap="none" rtlCol="0">
            <a:spAutoFit/>
          </a:bodyPr>
          <a:lstStyle/>
          <a:p>
            <a:r>
              <a:rPr lang="es-ES" sz="1400" dirty="0"/>
              <a:t>https://administraciondesistemas.com/historia-y-evolucion-de-unix-la-llegada-de-linux/</a:t>
            </a:r>
          </a:p>
        </p:txBody>
      </p:sp>
    </p:spTree>
    <p:extLst>
      <p:ext uri="{BB962C8B-B14F-4D97-AF65-F5344CB8AC3E}">
        <p14:creationId xmlns:p14="http://schemas.microsoft.com/office/powerpoint/2010/main" val="352438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8BE24F-B0E7-6725-C022-D1E772E20F9A}"/>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1A2B2BF-78FE-2233-E253-33C544459186}"/>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73099A7C-B945-9FA3-19E0-87032341D520}"/>
              </a:ext>
            </a:extLst>
          </p:cNvPr>
          <p:cNvSpPr>
            <a:spLocks noGrp="1"/>
          </p:cNvSpPr>
          <p:nvPr>
            <p:ph type="sldNum" sz="quarter" idx="12"/>
          </p:nvPr>
        </p:nvSpPr>
        <p:spPr/>
        <p:txBody>
          <a:bodyPr/>
          <a:lstStyle/>
          <a:p>
            <a:fld id="{6993356B-10FC-46AF-A724-8FFAD717AC5A}" type="slidenum">
              <a:rPr lang="es-ES" smtClean="0"/>
              <a:t>5</a:t>
            </a:fld>
            <a:endParaRPr lang="es-ES"/>
          </a:p>
        </p:txBody>
      </p:sp>
      <p:pic>
        <p:nvPicPr>
          <p:cNvPr id="5" name="Imagen 4">
            <a:extLst>
              <a:ext uri="{FF2B5EF4-FFF2-40B4-BE49-F238E27FC236}">
                <a16:creationId xmlns:a16="http://schemas.microsoft.com/office/drawing/2014/main" id="{A73363D8-4EC3-42E7-3703-F8F559FDF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1800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ED80BE7-51E6-ADCD-E757-2CFA95F4C39D}"/>
              </a:ext>
            </a:extLst>
          </p:cNvPr>
          <p:cNvSpPr>
            <a:spLocks noGrp="1"/>
          </p:cNvSpPr>
          <p:nvPr>
            <p:ph type="sldNum" sz="quarter" idx="12"/>
          </p:nvPr>
        </p:nvSpPr>
        <p:spPr/>
        <p:txBody>
          <a:bodyPr/>
          <a:lstStyle/>
          <a:p>
            <a:fld id="{6993356B-10FC-46AF-A724-8FFAD717AC5A}" type="slidenum">
              <a:rPr lang="es-ES" smtClean="0"/>
              <a:t>6</a:t>
            </a:fld>
            <a:endParaRPr lang="es-ES"/>
          </a:p>
        </p:txBody>
      </p:sp>
      <p:pic>
        <p:nvPicPr>
          <p:cNvPr id="6" name="Imagen 5">
            <a:extLst>
              <a:ext uri="{FF2B5EF4-FFF2-40B4-BE49-F238E27FC236}">
                <a16:creationId xmlns:a16="http://schemas.microsoft.com/office/drawing/2014/main" id="{5FE1A259-8C47-3D17-45C3-A939BE63B1CC}"/>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2385322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EDA4D6-B9CC-C9EB-B595-E82077459403}"/>
              </a:ext>
            </a:extLst>
          </p:cNvPr>
          <p:cNvSpPr>
            <a:spLocks noGrp="1"/>
          </p:cNvSpPr>
          <p:nvPr>
            <p:ph type="title"/>
          </p:nvPr>
        </p:nvSpPr>
        <p:spPr/>
        <p:txBody>
          <a:bodyPr/>
          <a:lstStyle/>
          <a:p>
            <a:r>
              <a:rPr lang="es-ES" dirty="0"/>
              <a:t>Diferencias clave entre Windows y Linux I</a:t>
            </a:r>
          </a:p>
        </p:txBody>
      </p:sp>
      <p:sp>
        <p:nvSpPr>
          <p:cNvPr id="3" name="Marcador de contenido 2">
            <a:extLst>
              <a:ext uri="{FF2B5EF4-FFF2-40B4-BE49-F238E27FC236}">
                <a16:creationId xmlns:a16="http://schemas.microsoft.com/office/drawing/2014/main" id="{1D4DAE5B-20B6-ABB8-391D-811E5CECC79A}"/>
              </a:ext>
            </a:extLst>
          </p:cNvPr>
          <p:cNvSpPr>
            <a:spLocks noGrp="1"/>
          </p:cNvSpPr>
          <p:nvPr>
            <p:ph idx="1"/>
          </p:nvPr>
        </p:nvSpPr>
        <p:spPr/>
        <p:txBody>
          <a:bodyPr>
            <a:normAutofit fontScale="92500"/>
          </a:bodyPr>
          <a:lstStyle/>
          <a:p>
            <a:pPr marL="0" indent="0">
              <a:buNone/>
            </a:pPr>
            <a:r>
              <a:rPr lang="es-ES" sz="2600" dirty="0"/>
              <a:t>GNU/Linux, al estar basado en Unix, se caracteriza por su eficiente y robusta gestión de archivos, directorios y dispositivos. </a:t>
            </a:r>
          </a:p>
          <a:p>
            <a:pPr marL="0" indent="0">
              <a:buNone/>
            </a:pPr>
            <a:r>
              <a:rPr lang="es-ES" sz="2600" dirty="0"/>
              <a:t>A diferencia de Windows, que utiliza letras de unidad (C:, D:, etc.), en GNU/Linux, todo se organiza jerárquicamente en un único árbol de directorios, siguiendo el estándar de la jerarquía del sistema de archivos de Linux. En este sistema de archivos, el directorio raíz se representa como "/", y a partir de aquí se ramifican todos los demás directorios y archivos del sistema. </a:t>
            </a:r>
          </a:p>
          <a:p>
            <a:pPr marL="457200" lvl="1" indent="0">
              <a:buNone/>
            </a:pPr>
            <a:r>
              <a:rPr lang="es-ES" dirty="0"/>
              <a:t>Algunos de los directorios más importantes son:</a:t>
            </a:r>
          </a:p>
          <a:p>
            <a:pPr lvl="1"/>
            <a:r>
              <a:rPr lang="es-ES" dirty="0"/>
              <a:t>    /</a:t>
            </a:r>
            <a:r>
              <a:rPr lang="es-ES" dirty="0" err="1"/>
              <a:t>bin</a:t>
            </a:r>
            <a:r>
              <a:rPr lang="es-ES" dirty="0"/>
              <a:t>: archivos binarios ejecutables del sistema.</a:t>
            </a:r>
          </a:p>
          <a:p>
            <a:pPr lvl="1"/>
            <a:r>
              <a:rPr lang="es-ES" dirty="0"/>
              <a:t>    /</a:t>
            </a:r>
            <a:r>
              <a:rPr lang="es-ES" dirty="0" err="1"/>
              <a:t>etc</a:t>
            </a:r>
            <a:r>
              <a:rPr lang="es-ES" dirty="0"/>
              <a:t>: archivos de configuración del sistema.</a:t>
            </a:r>
          </a:p>
          <a:p>
            <a:pPr lvl="1"/>
            <a:r>
              <a:rPr lang="es-ES" dirty="0"/>
              <a:t>    /home: directorios personales de cada usuario.</a:t>
            </a:r>
          </a:p>
          <a:p>
            <a:pPr lvl="1"/>
            <a:r>
              <a:rPr lang="es-ES" dirty="0"/>
              <a:t>    /</a:t>
            </a:r>
            <a:r>
              <a:rPr lang="es-ES" dirty="0" err="1"/>
              <a:t>dev</a:t>
            </a:r>
            <a:r>
              <a:rPr lang="es-ES" dirty="0"/>
              <a:t>: archivos de dispositivo, que representan discos duros, impresoras, etc.</a:t>
            </a:r>
          </a:p>
        </p:txBody>
      </p:sp>
      <p:sp>
        <p:nvSpPr>
          <p:cNvPr id="4" name="Marcador de número de diapositiva 3">
            <a:extLst>
              <a:ext uri="{FF2B5EF4-FFF2-40B4-BE49-F238E27FC236}">
                <a16:creationId xmlns:a16="http://schemas.microsoft.com/office/drawing/2014/main" id="{1B949F17-529E-FBEF-DF1C-9C338CCB0102}"/>
              </a:ext>
            </a:extLst>
          </p:cNvPr>
          <p:cNvSpPr>
            <a:spLocks noGrp="1"/>
          </p:cNvSpPr>
          <p:nvPr>
            <p:ph type="sldNum" sz="quarter" idx="12"/>
          </p:nvPr>
        </p:nvSpPr>
        <p:spPr/>
        <p:txBody>
          <a:bodyPr/>
          <a:lstStyle/>
          <a:p>
            <a:fld id="{6993356B-10FC-46AF-A724-8FFAD717AC5A}" type="slidenum">
              <a:rPr lang="es-ES" smtClean="0"/>
              <a:t>7</a:t>
            </a:fld>
            <a:endParaRPr lang="es-ES"/>
          </a:p>
        </p:txBody>
      </p:sp>
    </p:spTree>
    <p:extLst>
      <p:ext uri="{BB962C8B-B14F-4D97-AF65-F5344CB8AC3E}">
        <p14:creationId xmlns:p14="http://schemas.microsoft.com/office/powerpoint/2010/main" val="137447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D2A41-5598-AD4F-7630-EA23AB13AC0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422BEDE-DF2F-D1D0-DE25-78F2C2EB10AB}"/>
              </a:ext>
            </a:extLst>
          </p:cNvPr>
          <p:cNvSpPr>
            <a:spLocks noGrp="1"/>
          </p:cNvSpPr>
          <p:nvPr>
            <p:ph type="title"/>
          </p:nvPr>
        </p:nvSpPr>
        <p:spPr/>
        <p:txBody>
          <a:bodyPr/>
          <a:lstStyle/>
          <a:p>
            <a:r>
              <a:rPr lang="es-ES" dirty="0"/>
              <a:t>Diferencias clave entre Windows y Linux II</a:t>
            </a:r>
          </a:p>
        </p:txBody>
      </p:sp>
      <p:sp>
        <p:nvSpPr>
          <p:cNvPr id="3" name="Marcador de contenido 2">
            <a:extLst>
              <a:ext uri="{FF2B5EF4-FFF2-40B4-BE49-F238E27FC236}">
                <a16:creationId xmlns:a16="http://schemas.microsoft.com/office/drawing/2014/main" id="{98859C40-E2EA-7C03-AE20-22EF7CC22EFF}"/>
              </a:ext>
            </a:extLst>
          </p:cNvPr>
          <p:cNvSpPr>
            <a:spLocks noGrp="1"/>
          </p:cNvSpPr>
          <p:nvPr>
            <p:ph idx="1"/>
          </p:nvPr>
        </p:nvSpPr>
        <p:spPr/>
        <p:txBody>
          <a:bodyPr>
            <a:normAutofit/>
          </a:bodyPr>
          <a:lstStyle/>
          <a:p>
            <a:pPr marL="0" indent="0">
              <a:buNone/>
            </a:pPr>
            <a:r>
              <a:rPr lang="es-ES" sz="2400" dirty="0"/>
              <a:t>GNU/Linux utiliza un sistema de permisos basado en </a:t>
            </a:r>
            <a:r>
              <a:rPr lang="es-ES" sz="2400" b="1" dirty="0"/>
              <a:t>usuarios</a:t>
            </a:r>
            <a:r>
              <a:rPr lang="es-ES" sz="2400" dirty="0"/>
              <a:t> y </a:t>
            </a:r>
            <a:r>
              <a:rPr lang="es-ES" sz="2400" b="1" dirty="0"/>
              <a:t>grupos</a:t>
            </a:r>
            <a:r>
              <a:rPr lang="es-ES" sz="2400" dirty="0"/>
              <a:t> para controlar el acceso a archivos y directorios, lo que proporciona un alto nivel de seguridad y control sobre los datos del sistema.</a:t>
            </a:r>
          </a:p>
          <a:p>
            <a:pPr marL="0" indent="0">
              <a:buNone/>
            </a:pPr>
            <a:r>
              <a:rPr lang="es-ES" sz="2400" dirty="0"/>
              <a:t>GNU/Linux ofrece una amplia gama de herramientas de línea de comandos (CLI).</a:t>
            </a:r>
          </a:p>
          <a:p>
            <a:pPr marL="0" indent="0">
              <a:buNone/>
            </a:pPr>
            <a:r>
              <a:rPr lang="es-ES" sz="2400" dirty="0"/>
              <a:t>GNU/Linux utiliza sistemas de archivos extensibles, ext4, que ofrecen características avanzadas como </a:t>
            </a:r>
            <a:r>
              <a:rPr lang="es-ES" sz="2400" dirty="0" err="1"/>
              <a:t>journaling</a:t>
            </a:r>
            <a:r>
              <a:rPr lang="es-ES" sz="2400" dirty="0"/>
              <a:t> (registro de transacciones), soporte para tamaños de archivo y sistema de archivos muy grandes, así como la posibilidad de asignar permisos de archivo a nivel de archivos individuales. Estas características hacen que los sistemas de archivos extensibles sean ideales para entornos donde la integridad y la confiabilidad de los datos son críticas, como servidores y sistemas de almacenamiento de datos. NTFS tiene limitaciones en funcionalidades avanzadas de administración.</a:t>
            </a:r>
          </a:p>
        </p:txBody>
      </p:sp>
      <p:sp>
        <p:nvSpPr>
          <p:cNvPr id="4" name="Marcador de número de diapositiva 3">
            <a:extLst>
              <a:ext uri="{FF2B5EF4-FFF2-40B4-BE49-F238E27FC236}">
                <a16:creationId xmlns:a16="http://schemas.microsoft.com/office/drawing/2014/main" id="{23716666-6819-A1A5-0286-016061E214F9}"/>
              </a:ext>
            </a:extLst>
          </p:cNvPr>
          <p:cNvSpPr>
            <a:spLocks noGrp="1"/>
          </p:cNvSpPr>
          <p:nvPr>
            <p:ph type="sldNum" sz="quarter" idx="12"/>
          </p:nvPr>
        </p:nvSpPr>
        <p:spPr/>
        <p:txBody>
          <a:bodyPr/>
          <a:lstStyle/>
          <a:p>
            <a:fld id="{6993356B-10FC-46AF-A724-8FFAD717AC5A}" type="slidenum">
              <a:rPr lang="es-ES" smtClean="0"/>
              <a:t>8</a:t>
            </a:fld>
            <a:endParaRPr lang="es-ES"/>
          </a:p>
        </p:txBody>
      </p:sp>
    </p:spTree>
    <p:extLst>
      <p:ext uri="{BB962C8B-B14F-4D97-AF65-F5344CB8AC3E}">
        <p14:creationId xmlns:p14="http://schemas.microsoft.com/office/powerpoint/2010/main" val="1971231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127B3C2A-16D8-0D98-CE2A-6460B80BD7C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9739" b="16423"/>
          <a:stretch/>
        </p:blipFill>
        <p:spPr>
          <a:xfrm>
            <a:off x="4928616" y="526831"/>
            <a:ext cx="6080030" cy="6331169"/>
          </a:xfrm>
        </p:spPr>
      </p:pic>
      <p:sp>
        <p:nvSpPr>
          <p:cNvPr id="4" name="Marcador de número de diapositiva 3">
            <a:extLst>
              <a:ext uri="{FF2B5EF4-FFF2-40B4-BE49-F238E27FC236}">
                <a16:creationId xmlns:a16="http://schemas.microsoft.com/office/drawing/2014/main" id="{03A881BA-C848-DC55-EEB0-315711F225BD}"/>
              </a:ext>
            </a:extLst>
          </p:cNvPr>
          <p:cNvSpPr>
            <a:spLocks noGrp="1"/>
          </p:cNvSpPr>
          <p:nvPr>
            <p:ph type="sldNum" sz="quarter" idx="12"/>
          </p:nvPr>
        </p:nvSpPr>
        <p:spPr/>
        <p:txBody>
          <a:bodyPr/>
          <a:lstStyle/>
          <a:p>
            <a:fld id="{6993356B-10FC-46AF-A724-8FFAD717AC5A}" type="slidenum">
              <a:rPr lang="es-ES" smtClean="0"/>
              <a:t>9</a:t>
            </a:fld>
            <a:endParaRPr lang="es-ES"/>
          </a:p>
        </p:txBody>
      </p:sp>
      <p:sp>
        <p:nvSpPr>
          <p:cNvPr id="7" name="Bocadillo: ovalado 6">
            <a:extLst>
              <a:ext uri="{FF2B5EF4-FFF2-40B4-BE49-F238E27FC236}">
                <a16:creationId xmlns:a16="http://schemas.microsoft.com/office/drawing/2014/main" id="{82B97C0F-8247-BBE2-DDA8-C47F713EC012}"/>
              </a:ext>
            </a:extLst>
          </p:cNvPr>
          <p:cNvSpPr/>
          <p:nvPr/>
        </p:nvSpPr>
        <p:spPr>
          <a:xfrm>
            <a:off x="1286256" y="2418588"/>
            <a:ext cx="4526280" cy="2020824"/>
          </a:xfrm>
          <a:prstGeom prst="wedgeEllipseCallout">
            <a:avLst>
              <a:gd name="adj1" fmla="val 91490"/>
              <a:gd name="adj2" fmla="val -53337"/>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sz="3600" dirty="0"/>
              <a:t>¿Habéis oído hablar de BSOD?</a:t>
            </a:r>
          </a:p>
        </p:txBody>
      </p:sp>
    </p:spTree>
    <p:extLst>
      <p:ext uri="{BB962C8B-B14F-4D97-AF65-F5344CB8AC3E}">
        <p14:creationId xmlns:p14="http://schemas.microsoft.com/office/powerpoint/2010/main" val="253329195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867</TotalTime>
  <Words>2728</Words>
  <Application>Microsoft Office PowerPoint</Application>
  <PresentationFormat>Panorámica</PresentationFormat>
  <Paragraphs>217</Paragraphs>
  <Slides>37</Slides>
  <Notes>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37</vt:i4>
      </vt:variant>
    </vt:vector>
  </HeadingPairs>
  <TitlesOfParts>
    <vt:vector size="43" baseType="lpstr">
      <vt:lpstr>Arial</vt:lpstr>
      <vt:lpstr>Calibri</vt:lpstr>
      <vt:lpstr>Calibri Light</vt:lpstr>
      <vt:lpstr>Courier New</vt:lpstr>
      <vt:lpstr>RomanSerif</vt:lpstr>
      <vt:lpstr>Tema de Office</vt:lpstr>
      <vt:lpstr>UD 10  Gestión de archivos, directorios y dispositivos en Linux</vt:lpstr>
      <vt:lpstr>Objetivos</vt:lpstr>
      <vt:lpstr>Recordamos…</vt:lpstr>
      <vt:lpstr>Presentación de PowerPoint</vt:lpstr>
      <vt:lpstr>Presentación de PowerPoint</vt:lpstr>
      <vt:lpstr>Presentación de PowerPoint</vt:lpstr>
      <vt:lpstr>Diferencias clave entre Windows y Linux I</vt:lpstr>
      <vt:lpstr>Diferencias clave entre Windows y Linux II</vt:lpstr>
      <vt:lpstr>Presentación de PowerPoint</vt:lpstr>
      <vt:lpstr>Presentación de PowerPoint</vt:lpstr>
      <vt:lpstr>Presentación de PowerPoint</vt:lpstr>
      <vt:lpstr>Sistema de arranque de Linux I</vt:lpstr>
      <vt:lpstr>Sistema de arranque de Linux II</vt:lpstr>
      <vt:lpstr>Archivos I</vt:lpstr>
      <vt:lpstr>Archivos II</vt:lpstr>
      <vt:lpstr>Archivos III</vt:lpstr>
      <vt:lpstr>Discos y particiones I</vt:lpstr>
      <vt:lpstr>Discos y particiones II</vt:lpstr>
      <vt:lpstr>Discos y particiones III</vt:lpstr>
      <vt:lpstr>Permisos</vt:lpstr>
      <vt:lpstr>Usuario root</vt:lpstr>
      <vt:lpstr>sudo en Linux</vt:lpstr>
      <vt:lpstr>Presentación de PowerPoint</vt:lpstr>
      <vt:lpstr>INODOS I</vt:lpstr>
      <vt:lpstr>INODOS II</vt:lpstr>
      <vt:lpstr>INODOS III</vt:lpstr>
      <vt:lpstr>INODOS IV</vt:lpstr>
      <vt:lpstr>Enlaces</vt:lpstr>
      <vt:lpstr>Búsquedas</vt:lpstr>
      <vt:lpstr>Dispositivos de almacenamiento I</vt:lpstr>
      <vt:lpstr>Dispositivos de almacenamiento II</vt:lpstr>
      <vt:lpstr>Papelera de reciclaje</vt:lpstr>
      <vt:lpstr>Copias de seguridad</vt:lpstr>
      <vt:lpstr>Programación de tareas</vt:lpstr>
      <vt:lpstr>Comandos</vt:lpstr>
      <vt:lpstr>Ayuda en linux</vt:lpstr>
      <vt:lpstr>Reflexiones finales…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 11</dc:title>
  <dc:creator>mario rgzprz</dc:creator>
  <cp:lastModifiedBy>MarioRguez</cp:lastModifiedBy>
  <cp:revision>32</cp:revision>
  <dcterms:created xsi:type="dcterms:W3CDTF">2023-09-24T23:38:42Z</dcterms:created>
  <dcterms:modified xsi:type="dcterms:W3CDTF">2024-02-13T17:28:11Z</dcterms:modified>
</cp:coreProperties>
</file>